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457" r:id="rId2"/>
    <p:sldId id="402" r:id="rId3"/>
    <p:sldId id="279" r:id="rId4"/>
    <p:sldId id="296" r:id="rId5"/>
    <p:sldId id="263" r:id="rId6"/>
    <p:sldId id="403" r:id="rId7"/>
    <p:sldId id="306" r:id="rId8"/>
    <p:sldId id="444" r:id="rId9"/>
    <p:sldId id="445" r:id="rId10"/>
    <p:sldId id="446" r:id="rId11"/>
    <p:sldId id="447" r:id="rId12"/>
    <p:sldId id="448" r:id="rId13"/>
    <p:sldId id="449" r:id="rId14"/>
    <p:sldId id="450" r:id="rId15"/>
    <p:sldId id="451" r:id="rId16"/>
    <p:sldId id="299" r:id="rId17"/>
    <p:sldId id="424" r:id="rId18"/>
    <p:sldId id="31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9E5313-360C-DC37-2342-CAFD653351CD}" name="Nejira Vrana" initials="NV" userId="S::Nejira.Vrana@gtallp.com::f17dca40-efc9-44cc-87a1-954d6fddab18" providerId="AD"/>
  <p188:author id="{333EC754-B7AF-5301-8188-026740A2A199}" name="Philip Albright" initials="PA" userId="S::philip.albright@gtallp.com::2fd4829a-d823-4e66-8057-d16de1718409" providerId="AD"/>
  <p188:author id="{0596D699-20A7-9DFF-8382-6459AA66F563}" name="Philip Albright" initials="PA" userId="1961223920_tp_dropbox_plus"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F453A"/>
    <a:srgbClr val="000000"/>
    <a:srgbClr val="D9C37E"/>
    <a:srgbClr val="80640D"/>
    <a:srgbClr val="AB8611"/>
    <a:srgbClr val="F9ECC4"/>
    <a:srgbClr val="29265B"/>
    <a:srgbClr val="2B2A5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6A2928-9720-744B-9802-1B91500DF8C2}" v="37" dt="2025-02-28T10:46:35.429"/>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38" autoAdjust="0"/>
    <p:restoredTop sz="95314" autoAdjust="0"/>
  </p:normalViewPr>
  <p:slideViewPr>
    <p:cSldViewPr snapToGrid="0">
      <p:cViewPr varScale="1">
        <p:scale>
          <a:sx n="105" d="100"/>
          <a:sy n="105" d="100"/>
        </p:scale>
        <p:origin x="1470" y="114"/>
      </p:cViewPr>
      <p:guideLst>
        <p:guide orient="horz" pos="845"/>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Albright" userId="1961223920_tp_dropbox_plus" providerId="OAuth2" clId="{C76A2928-9720-744B-9802-1B91500DF8C2}"/>
    <pc:docChg chg="modSld">
      <pc:chgData name="Philip Albright" userId="1961223920_tp_dropbox_plus" providerId="OAuth2" clId="{C76A2928-9720-744B-9802-1B91500DF8C2}" dt="2025-02-28T10:46:22.464" v="35" actId="171"/>
      <pc:docMkLst>
        <pc:docMk/>
      </pc:docMkLst>
      <pc:sldChg chg="addSp modSp">
        <pc:chgData name="Philip Albright" userId="1961223920_tp_dropbox_plus" providerId="OAuth2" clId="{C76A2928-9720-744B-9802-1B91500DF8C2}" dt="2025-02-28T10:46:22.464" v="35" actId="171"/>
        <pc:sldMkLst>
          <pc:docMk/>
          <pc:sldMk cId="2943203907" sldId="306"/>
        </pc:sldMkLst>
        <pc:graphicFrameChg chg="mod">
          <ac:chgData name="Philip Albright" userId="1961223920_tp_dropbox_plus" providerId="OAuth2" clId="{C76A2928-9720-744B-9802-1B91500DF8C2}" dt="2025-02-28T10:19:48.818" v="2"/>
          <ac:graphicFrameMkLst>
            <pc:docMk/>
            <pc:sldMk cId="2943203907" sldId="306"/>
            <ac:graphicFrameMk id="7" creationId="{20C7231B-36E3-4781-A424-8042CE45D985}"/>
          </ac:graphicFrameMkLst>
        </pc:graphicFrameChg>
        <pc:graphicFrameChg chg="add mod">
          <ac:chgData name="Philip Albright" userId="1961223920_tp_dropbox_plus" providerId="OAuth2" clId="{C76A2928-9720-744B-9802-1B91500DF8C2}" dt="2025-02-28T10:25:57.786" v="5"/>
          <ac:graphicFrameMkLst>
            <pc:docMk/>
            <pc:sldMk cId="2943203907" sldId="306"/>
            <ac:graphicFrameMk id="33" creationId="{4E2F3AE5-DFE6-EBF7-033B-E5A1C67C13F7}"/>
          </ac:graphicFrameMkLst>
        </pc:graphicFrameChg>
        <pc:graphicFrameChg chg="mod">
          <ac:chgData name="Philip Albright" userId="1961223920_tp_dropbox_plus" providerId="OAuth2" clId="{C76A2928-9720-744B-9802-1B91500DF8C2}" dt="2025-02-28T10:26:04.850" v="7"/>
          <ac:graphicFrameMkLst>
            <pc:docMk/>
            <pc:sldMk cId="2943203907" sldId="306"/>
            <ac:graphicFrameMk id="48" creationId="{D9CC1717-0BFC-4218-8A75-F720667DAE16}"/>
          </ac:graphicFrameMkLst>
        </pc:graphicFrameChg>
        <pc:picChg chg="add">
          <ac:chgData name="Philip Albright" userId="1961223920_tp_dropbox_plus" providerId="OAuth2" clId="{C76A2928-9720-744B-9802-1B91500DF8C2}" dt="2025-02-28T10:13:46.723" v="0"/>
          <ac:picMkLst>
            <pc:docMk/>
            <pc:sldMk cId="2943203907" sldId="306"/>
            <ac:picMk id="8" creationId="{65C5F876-4D25-177E-9778-6CD9EF72E061}"/>
          </ac:picMkLst>
        </pc:picChg>
        <pc:picChg chg="add">
          <ac:chgData name="Philip Albright" userId="1961223920_tp_dropbox_plus" providerId="OAuth2" clId="{C76A2928-9720-744B-9802-1B91500DF8C2}" dt="2025-02-28T10:19:38.039" v="1"/>
          <ac:picMkLst>
            <pc:docMk/>
            <pc:sldMk cId="2943203907" sldId="306"/>
            <ac:picMk id="13" creationId="{9DEFAD4A-070C-4231-805F-669AF1C25135}"/>
          </ac:picMkLst>
        </pc:picChg>
        <pc:picChg chg="add">
          <ac:chgData name="Philip Albright" userId="1961223920_tp_dropbox_plus" providerId="OAuth2" clId="{C76A2928-9720-744B-9802-1B91500DF8C2}" dt="2025-02-28T10:22:45.350" v="3"/>
          <ac:picMkLst>
            <pc:docMk/>
            <pc:sldMk cId="2943203907" sldId="306"/>
            <ac:picMk id="14" creationId="{253A29A5-41B3-617F-5294-FDE7F3EEEB61}"/>
          </ac:picMkLst>
        </pc:picChg>
        <pc:picChg chg="add">
          <ac:chgData name="Philip Albright" userId="1961223920_tp_dropbox_plus" providerId="OAuth2" clId="{C76A2928-9720-744B-9802-1B91500DF8C2}" dt="2025-02-28T10:26:00.372" v="6"/>
          <ac:picMkLst>
            <pc:docMk/>
            <pc:sldMk cId="2943203907" sldId="306"/>
            <ac:picMk id="36" creationId="{43204495-E53C-737F-33C5-34E05F20B7D0}"/>
          </ac:picMkLst>
        </pc:picChg>
        <pc:picChg chg="add mod">
          <ac:chgData name="Philip Albright" userId="1961223920_tp_dropbox_plus" providerId="OAuth2" clId="{C76A2928-9720-744B-9802-1B91500DF8C2}" dt="2025-02-28T10:46:22.464" v="35" actId="171"/>
          <ac:picMkLst>
            <pc:docMk/>
            <pc:sldMk cId="2943203907" sldId="306"/>
            <ac:picMk id="38" creationId="{4CB92919-3F9B-1FD9-8773-90EEBE2D63E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Nejira%20Vrana\Goldenhill%20Dropbox\Reports%20(Goldenhill%20Produced)\WFS\2024\H2%202024\Workforce%20Solutions%20Model%20(as%20of%20H2%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Nejira%20Vrana\Goldenhill%20Dropbox\Reports%20(Goldenhill%20Produced)\WFS\2024\H2%202024\Workforce%20Solutions%20Model%20(as%20of%20H2%202024).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Nejira%20Vrana\Goldenhill%20Dropbox\Reports%20(Goldenhill%20Produced)\WFS\2024\H2%202024\Workforce%20Solutions%20Model%20(as%20of%20H2%202024).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ejira%20Vrana\Goldenhill%20Dropbox\Reports%20(Goldenhill%20Produced)\WFS\2024\H2%202024\Workforce%20Solutions%20Model%20(as%20of%20H2%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[Workforce Solutions Model (as of H2 2024).xlsx]Pivot_BuyerType!PivotTable1</c:name>
    <c:fmtId val="38"/>
  </c:pivotSource>
  <c:chart>
    <c:autoTitleDeleted val="1"/>
    <c:pivotFmts>
      <c:pivotFmt>
        <c:idx val="0"/>
        <c:spPr>
          <a:solidFill>
            <a:srgbClr val="AB861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AB861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rgbClr val="AB861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AB861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numFmt formatCode="General" sourceLinked="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
        <c:spPr>
          <a:solidFill>
            <a:srgbClr val="D9C37E"/>
          </a:solidFill>
          <a:ln>
            <a:noFill/>
          </a:ln>
          <a:effectLst/>
        </c:spPr>
      </c:pivotFmt>
      <c:pivotFmt>
        <c:idx val="7"/>
        <c:spPr>
          <a:solidFill>
            <a:srgbClr val="80640D"/>
          </a:solidFill>
          <a:ln>
            <a:noFill/>
          </a:ln>
          <a:effectLst/>
        </c:spPr>
      </c:pivotFmt>
      <c:pivotFmt>
        <c:idx val="8"/>
        <c:spPr>
          <a:solidFill>
            <a:schemeClr val="accent1"/>
          </a:solidFill>
          <a:ln>
            <a:noFill/>
          </a:ln>
          <a:effectLst/>
        </c:spPr>
        <c:marker>
          <c:symbol val="none"/>
        </c:marker>
        <c:dLbl>
          <c:idx val="0"/>
          <c:numFmt formatCode="General" sourceLinked="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9"/>
        <c:spPr>
          <a:solidFill>
            <a:srgbClr val="80640D"/>
          </a:solidFill>
          <a:ln>
            <a:noFill/>
          </a:ln>
          <a:effectLst/>
        </c:spPr>
      </c:pivotFmt>
      <c:pivotFmt>
        <c:idx val="10"/>
        <c:spPr>
          <a:solidFill>
            <a:srgbClr val="D9C37E"/>
          </a:solidFill>
          <a:ln>
            <a:noFill/>
          </a:ln>
          <a:effectLst/>
        </c:spPr>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2"/>
        <c:spPr>
          <a:solidFill>
            <a:srgbClr val="80640D"/>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CA3E972-96F5-4076-AD2E-175438449659}" type="VALUE">
                  <a:rPr lang="en-US">
                    <a:solidFill>
                      <a:schemeClr val="bg1"/>
                    </a:solidFill>
                    <a:latin typeface="Arial" panose="020B0604020202020204" pitchFamily="34" charset="0"/>
                    <a:cs typeface="Arial" panose="020B0604020202020204" pitchFamily="34" charset="0"/>
                  </a:rPr>
                  <a:pPr>
                    <a:defRPr sz="900" b="0" i="0" u="none" strike="noStrike" kern="1200" baseline="0">
                      <a:solidFill>
                        <a:schemeClr val="tx1">
                          <a:lumMod val="75000"/>
                          <a:lumOff val="25000"/>
                        </a:schemeClr>
                      </a:solidFill>
                      <a:latin typeface="+mn-lt"/>
                      <a:ea typeface="+mn-ea"/>
                      <a:cs typeface="+mn-cs"/>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B"/>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pivotFmt>
      <c:pivotFmt>
        <c:idx val="13"/>
        <c:spPr>
          <a:solidFill>
            <a:srgbClr val="D9C37E"/>
          </a:solidFill>
          <a:ln>
            <a:noFill/>
          </a:ln>
          <a:effectLst/>
        </c:spPr>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D9C37E"/>
          </a:solidFill>
          <a:ln>
            <a:noFill/>
          </a:ln>
          <a:effectLst/>
        </c:spPr>
      </c:pivotFmt>
      <c:pivotFmt>
        <c:idx val="16"/>
        <c:spPr>
          <a:solidFill>
            <a:srgbClr val="80640D"/>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CA3E972-96F5-4076-AD2E-175438449659}" type="VALUE">
                  <a:rPr lang="en-US">
                    <a:solidFill>
                      <a:schemeClr val="bg1"/>
                    </a:solidFill>
                    <a:latin typeface="Arial" panose="020B0604020202020204" pitchFamily="34" charset="0"/>
                    <a:cs typeface="Arial" panose="020B0604020202020204" pitchFamily="34" charset="0"/>
                  </a:rPr>
                  <a:pPr>
                    <a:defRPr sz="900" b="0" i="0" u="none" strike="noStrike" kern="1200" baseline="0">
                      <a:solidFill>
                        <a:schemeClr val="tx1">
                          <a:lumMod val="75000"/>
                          <a:lumOff val="25000"/>
                        </a:schemeClr>
                      </a:solidFill>
                      <a:latin typeface="+mn-lt"/>
                      <a:ea typeface="+mn-ea"/>
                      <a:cs typeface="+mn-cs"/>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B"/>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8"/>
        <c:spPr>
          <a:solidFill>
            <a:srgbClr val="D9C37E"/>
          </a:solidFill>
          <a:ln>
            <a:noFill/>
          </a:ln>
          <a:effectLst/>
        </c:spPr>
      </c:pivotFmt>
      <c:pivotFmt>
        <c:idx val="19"/>
        <c:spPr>
          <a:solidFill>
            <a:srgbClr val="80640D"/>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CA3E972-96F5-4076-AD2E-175438449659}" type="VALUE">
                  <a:rPr lang="en-US">
                    <a:solidFill>
                      <a:schemeClr val="bg1"/>
                    </a:solidFill>
                    <a:latin typeface="Arial" panose="020B0604020202020204" pitchFamily="34" charset="0"/>
                    <a:cs typeface="Arial" panose="020B0604020202020204" pitchFamily="34" charset="0"/>
                  </a:rPr>
                  <a:pPr>
                    <a:defRPr sz="900" b="0" i="0" u="none" strike="noStrike" kern="1200" baseline="0">
                      <a:solidFill>
                        <a:schemeClr val="tx1">
                          <a:lumMod val="75000"/>
                          <a:lumOff val="25000"/>
                        </a:schemeClr>
                      </a:solidFill>
                      <a:latin typeface="+mn-lt"/>
                      <a:ea typeface="+mn-ea"/>
                      <a:cs typeface="+mn-cs"/>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GB"/>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pivotFmt>
    </c:pivotFmts>
    <c:plotArea>
      <c:layout>
        <c:manualLayout>
          <c:layoutTarget val="inner"/>
          <c:xMode val="edge"/>
          <c:yMode val="edge"/>
          <c:x val="0.17829966977811984"/>
          <c:y val="0.10309253728341428"/>
          <c:w val="0.64340107157657922"/>
          <c:h val="0.65572676260295049"/>
        </c:manualLayout>
      </c:layout>
      <c:pieChart>
        <c:varyColors val="1"/>
        <c:ser>
          <c:idx val="0"/>
          <c:order val="0"/>
          <c:tx>
            <c:strRef>
              <c:f>Pivot_BuyerType!$C$6</c:f>
              <c:strCache>
                <c:ptCount val="1"/>
                <c:pt idx="0">
                  <c:v>Total</c:v>
                </c:pt>
              </c:strCache>
            </c:strRef>
          </c:tx>
          <c:spPr>
            <a:ln w="19050">
              <a:solidFill>
                <a:schemeClr val="bg1"/>
              </a:solidFill>
            </a:ln>
          </c:spPr>
          <c:dPt>
            <c:idx val="0"/>
            <c:bubble3D val="0"/>
            <c:spPr>
              <a:solidFill>
                <a:srgbClr val="D9C37E"/>
              </a:solidFill>
              <a:ln w="19050">
                <a:solidFill>
                  <a:schemeClr val="bg1"/>
                </a:solidFill>
              </a:ln>
              <a:effectLst/>
            </c:spPr>
            <c:extLst>
              <c:ext xmlns:c16="http://schemas.microsoft.com/office/drawing/2014/chart" uri="{C3380CC4-5D6E-409C-BE32-E72D297353CC}">
                <c16:uniqueId val="{00000001-E9CA-40FB-B8F9-05D7F3815861}"/>
              </c:ext>
            </c:extLst>
          </c:dPt>
          <c:dPt>
            <c:idx val="1"/>
            <c:bubble3D val="0"/>
            <c:spPr>
              <a:solidFill>
                <a:srgbClr val="80640D"/>
              </a:solidFill>
              <a:ln w="19050">
                <a:solidFill>
                  <a:schemeClr val="bg1"/>
                </a:solidFill>
              </a:ln>
              <a:effectLst/>
            </c:spPr>
            <c:extLst>
              <c:ext xmlns:c16="http://schemas.microsoft.com/office/drawing/2014/chart" uri="{C3380CC4-5D6E-409C-BE32-E72D297353CC}">
                <c16:uniqueId val="{00000003-E9CA-40FB-B8F9-05D7F3815861}"/>
              </c:ext>
            </c:extLst>
          </c:dPt>
          <c:dLbls>
            <c:dLbl>
              <c:idx val="0"/>
              <c:layout>
                <c:manualLayout>
                  <c:x val="3.9161839967372498E-2"/>
                  <c:y val="1.867397083027456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CA-40FB-B8F9-05D7F3815861}"/>
                </c:ext>
              </c:extLst>
            </c:dLbl>
            <c:dLbl>
              <c:idx val="1"/>
              <c:layout>
                <c:manualLayout>
                  <c:x val="-2.6216089765095152E-2"/>
                  <c:y val="-2.4662027399831726E-2"/>
                </c:manualLayout>
              </c:layout>
              <c:tx>
                <c:rich>
                  <a:bodyPr/>
                  <a:lstStyle/>
                  <a:p>
                    <a:fld id="{4CA3E972-96F5-4076-AD2E-175438449659}" type="VALUE">
                      <a:rPr lang="en-US">
                        <a:solidFill>
                          <a:schemeClr val="bg1"/>
                        </a:solidFill>
                        <a:latin typeface="Arial" panose="020B0604020202020204" pitchFamily="34" charset="0"/>
                        <a:cs typeface="Arial" panose="020B0604020202020204" pitchFamily="34" charset="0"/>
                      </a:rPr>
                      <a:pPr/>
                      <a:t>[VALUE]</a:t>
                    </a:fld>
                    <a:endParaRPr lang="en-GB"/>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9CA-40FB-B8F9-05D7F3815861}"/>
                </c:ext>
              </c:extLst>
            </c:dLbl>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rgbClr val="F0F0F0"/>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Pivot_BuyerType!$B$7:$B$9</c:f>
              <c:strCache>
                <c:ptCount val="2"/>
                <c:pt idx="0">
                  <c:v>Financial Buyers</c:v>
                </c:pt>
                <c:pt idx="1">
                  <c:v>Strategic Buyers</c:v>
                </c:pt>
              </c:strCache>
            </c:strRef>
          </c:cat>
          <c:val>
            <c:numRef>
              <c:f>Pivot_BuyerType!$C$7:$C$9</c:f>
              <c:numCache>
                <c:formatCode>0%</c:formatCode>
                <c:ptCount val="2"/>
                <c:pt idx="0">
                  <c:v>0.12883435582822086</c:v>
                </c:pt>
                <c:pt idx="1">
                  <c:v>0.87116564417177911</c:v>
                </c:pt>
              </c:numCache>
            </c:numRef>
          </c:val>
          <c:extLst>
            <c:ext xmlns:c16="http://schemas.microsoft.com/office/drawing/2014/chart" uri="{C3380CC4-5D6E-409C-BE32-E72D297353CC}">
              <c16:uniqueId val="{00000004-E9CA-40FB-B8F9-05D7F3815861}"/>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4.4778530973102054E-2"/>
          <c:y val="0.87255466390455982"/>
          <c:w val="0.89999975332030868"/>
          <c:h val="8.4874029156317143E-2"/>
        </c:manualLayout>
      </c:layout>
      <c:overlay val="0"/>
      <c:spPr>
        <a:noFill/>
        <a:ln>
          <a:noFill/>
        </a:ln>
        <a:effectLst/>
      </c:spPr>
      <c:txPr>
        <a:bodyPr rot="0" spcFirstLastPara="1" vertOverflow="ellipsis" vert="horz" wrap="square" anchor="ctr" anchorCtr="1"/>
        <a:lstStyle/>
        <a:p>
          <a:pPr algn="ctr">
            <a:defRPr lang="en-US" sz="900" b="0" i="0" u="none" strike="noStrike" kern="1200" baseline="0">
              <a:solidFill>
                <a:srgbClr val="F0F0F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[Workforce Solutions Model (as of H2 2024).xlsx]Pivot_Type!PivotTable1</c:name>
    <c:fmtId val="64"/>
  </c:pivotSource>
  <c:chart>
    <c:autoTitleDeleted val="1"/>
    <c:pivotFmts>
      <c:pivotFmt>
        <c:idx val="0"/>
        <c:spPr>
          <a:solidFill>
            <a:srgbClr val="AB861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AB861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3"/>
        <c:spPr>
          <a:solidFill>
            <a:srgbClr val="AB861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AB861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numFmt formatCode="General" sourceLinked="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6"/>
        <c:spPr>
          <a:solidFill>
            <a:srgbClr val="D9C37E"/>
          </a:solidFill>
          <a:ln>
            <a:noFill/>
          </a:ln>
          <a:effectLst/>
        </c:spPr>
      </c:pivotFmt>
      <c:pivotFmt>
        <c:idx val="7"/>
        <c:spPr>
          <a:solidFill>
            <a:srgbClr val="80640D"/>
          </a:solidFill>
          <a:ln>
            <a:noFill/>
          </a:ln>
          <a:effectLst/>
        </c:spPr>
      </c:pivotFmt>
      <c:pivotFmt>
        <c:idx val="8"/>
        <c:spPr>
          <a:solidFill>
            <a:schemeClr val="accent1"/>
          </a:solidFill>
          <a:ln>
            <a:noFill/>
          </a:ln>
          <a:effectLst/>
        </c:spPr>
        <c:marker>
          <c:symbol val="none"/>
        </c:marker>
        <c:dLbl>
          <c:idx val="0"/>
          <c:dLblPos val="bestFit"/>
          <c:showLegendKey val="0"/>
          <c:showVal val="0"/>
          <c:showCatName val="0"/>
          <c:showSerName val="0"/>
          <c:showPercent val="1"/>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numFmt formatCode="General" sourceLinked="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0"/>
        <c:spPr>
          <a:solidFill>
            <a:srgbClr val="80640D"/>
          </a:solidFill>
          <a:ln>
            <a:noFill/>
          </a:ln>
          <a:effectLst/>
        </c:spPr>
      </c:pivotFmt>
      <c:pivotFmt>
        <c:idx val="11"/>
        <c:spPr>
          <a:solidFill>
            <a:srgbClr val="D9C37E"/>
          </a:solidFill>
          <a:ln>
            <a:noFill/>
          </a:ln>
          <a:effectLst/>
        </c:spPr>
      </c:pivotFmt>
      <c:pivotFmt>
        <c:idx val="12"/>
        <c:spPr>
          <a:solidFill>
            <a:schemeClr val="accent1"/>
          </a:solidFill>
          <a:ln>
            <a:noFill/>
          </a:ln>
          <a:effectLst/>
        </c:spPr>
        <c:marker>
          <c:symbol val="none"/>
        </c:marker>
        <c:dLbl>
          <c:idx val="0"/>
          <c:numFmt formatCode="General" sourceLinked="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3"/>
        <c:spPr>
          <a:solidFill>
            <a:srgbClr val="80640D"/>
          </a:solidFill>
          <a:ln>
            <a:noFill/>
          </a:ln>
          <a:effectLst/>
        </c:spPr>
      </c:pivotFmt>
      <c:pivotFmt>
        <c:idx val="14"/>
        <c:spPr>
          <a:solidFill>
            <a:srgbClr val="D9C37E"/>
          </a:solidFill>
          <a:ln>
            <a:noFill/>
          </a:ln>
          <a:effectLst/>
        </c:spPr>
      </c:pivotFmt>
      <c:pivotFmt>
        <c:idx val="15"/>
        <c:marker>
          <c:symbol val="none"/>
        </c:marker>
        <c:dLbl>
          <c:idx val="0"/>
          <c:numFmt formatCode="General" sourceLinked="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6"/>
        <c:spPr>
          <a:solidFill>
            <a:srgbClr val="80640D"/>
          </a:solidFill>
          <a:ln>
            <a:noFill/>
          </a:ln>
          <a:effectLst/>
        </c:spPr>
      </c:pivotFmt>
      <c:pivotFmt>
        <c:idx val="17"/>
        <c:spPr>
          <a:solidFill>
            <a:srgbClr val="D9C37E"/>
          </a:solidFill>
          <a:ln>
            <a:noFill/>
          </a:ln>
          <a:effectLst/>
        </c:spPr>
      </c:pivotFmt>
      <c:pivotFmt>
        <c:idx val="18"/>
        <c:marker>
          <c:symbol val="none"/>
        </c:marker>
        <c:dLbl>
          <c:idx val="0"/>
          <c:numFmt formatCode="General" sourceLinked="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9"/>
        <c:spPr>
          <a:solidFill>
            <a:srgbClr val="80640D"/>
          </a:solidFill>
          <a:ln>
            <a:noFill/>
          </a:ln>
          <a:effectLst/>
        </c:spPr>
      </c:pivotFmt>
      <c:pivotFmt>
        <c:idx val="20"/>
        <c:spPr>
          <a:solidFill>
            <a:srgbClr val="D9C37E"/>
          </a:solidFill>
          <a:ln>
            <a:noFill/>
          </a:ln>
          <a:effectLst/>
        </c:spPr>
      </c:pivotFmt>
      <c:pivotFmt>
        <c:idx val="21"/>
        <c:marker>
          <c:symbol val="none"/>
        </c:marker>
        <c:dLbl>
          <c:idx val="0"/>
          <c:numFmt formatCode="General" sourceLinked="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2"/>
        <c:spPr>
          <a:solidFill>
            <a:srgbClr val="80640D"/>
          </a:solidFill>
          <a:ln>
            <a:noFill/>
          </a:ln>
          <a:effectLst/>
        </c:spPr>
      </c:pivotFmt>
      <c:pivotFmt>
        <c:idx val="23"/>
        <c:spPr>
          <a:solidFill>
            <a:srgbClr val="D9C37E"/>
          </a:solidFill>
          <a:ln>
            <a:noFill/>
          </a:ln>
          <a:effectLst/>
        </c:spPr>
      </c:pivotFmt>
    </c:pivotFmts>
    <c:plotArea>
      <c:layout/>
      <c:pieChart>
        <c:varyColors val="1"/>
        <c:ser>
          <c:idx val="0"/>
          <c:order val="0"/>
          <c:tx>
            <c:strRef>
              <c:f>Pivot_Type!$C$7</c:f>
              <c:strCache>
                <c:ptCount val="1"/>
                <c:pt idx="0">
                  <c:v>Total</c:v>
                </c:pt>
              </c:strCache>
            </c:strRef>
          </c:tx>
          <c:spPr>
            <a:ln w="19050">
              <a:solidFill>
                <a:schemeClr val="bg1"/>
              </a:solidFill>
            </a:ln>
          </c:spPr>
          <c:dPt>
            <c:idx val="0"/>
            <c:bubble3D val="0"/>
            <c:spPr>
              <a:solidFill>
                <a:srgbClr val="80640D"/>
              </a:solidFill>
              <a:ln w="19050">
                <a:solidFill>
                  <a:schemeClr val="bg1"/>
                </a:solidFill>
              </a:ln>
              <a:effectLst/>
            </c:spPr>
            <c:extLst>
              <c:ext xmlns:c16="http://schemas.microsoft.com/office/drawing/2014/chart" uri="{C3380CC4-5D6E-409C-BE32-E72D297353CC}">
                <c16:uniqueId val="{00000001-A7E4-444D-A559-F0240C9116BB}"/>
              </c:ext>
            </c:extLst>
          </c:dPt>
          <c:dPt>
            <c:idx val="1"/>
            <c:bubble3D val="0"/>
            <c:spPr>
              <a:solidFill>
                <a:srgbClr val="D9C37E"/>
              </a:solidFill>
              <a:ln w="19050">
                <a:solidFill>
                  <a:schemeClr val="bg1"/>
                </a:solidFill>
              </a:ln>
              <a:effectLst/>
            </c:spPr>
            <c:extLst>
              <c:ext xmlns:c16="http://schemas.microsoft.com/office/drawing/2014/chart" uri="{C3380CC4-5D6E-409C-BE32-E72D297353CC}">
                <c16:uniqueId val="{00000003-A7E4-444D-A559-F0240C9116BB}"/>
              </c:ext>
            </c:extLst>
          </c:dPt>
          <c:dLbls>
            <c:dLbl>
              <c:idx val="0"/>
              <c:layout>
                <c:manualLayout>
                  <c:x val="1.5945991948374875E-2"/>
                  <c:y val="1.838192160845794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7E4-444D-A559-F0240C9116BB}"/>
                </c:ext>
              </c:extLst>
            </c:dLbl>
            <c:dLbl>
              <c:idx val="1"/>
              <c:layout>
                <c:manualLayout>
                  <c:x val="-3.0412316881442452E-2"/>
                  <c:y val="-1.904856481062472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7E4-444D-A559-F0240C9116BB}"/>
                </c:ext>
              </c:extLst>
            </c:dLbl>
            <c:numFmt formatCode="General" sourceLinked="0"/>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rgbClr val="F0F0F0"/>
                    </a:solidFill>
                    <a:latin typeface="+mn-lt"/>
                    <a:ea typeface="+mn-ea"/>
                    <a:cs typeface="+mn-cs"/>
                  </a:defRPr>
                </a:pPr>
                <a:endParaRPr lang="en-US"/>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Pivot_Type!$B$8:$B$10</c:f>
              <c:strCache>
                <c:ptCount val="2"/>
                <c:pt idx="0">
                  <c:v>Cross-border</c:v>
                </c:pt>
                <c:pt idx="1">
                  <c:v>Domestic</c:v>
                </c:pt>
              </c:strCache>
            </c:strRef>
          </c:cat>
          <c:val>
            <c:numRef>
              <c:f>Pivot_Type!$C$8:$C$10</c:f>
              <c:numCache>
                <c:formatCode>General</c:formatCode>
                <c:ptCount val="2"/>
                <c:pt idx="0">
                  <c:v>27</c:v>
                </c:pt>
                <c:pt idx="1">
                  <c:v>136</c:v>
                </c:pt>
              </c:numCache>
            </c:numRef>
          </c:val>
          <c:extLst>
            <c:ext xmlns:c16="http://schemas.microsoft.com/office/drawing/2014/chart" uri="{C3380CC4-5D6E-409C-BE32-E72D297353CC}">
              <c16:uniqueId val="{00000004-A7E4-444D-A559-F0240C9116BB}"/>
            </c:ext>
          </c:extLst>
        </c:ser>
        <c:dLbls>
          <c:showLegendKey val="0"/>
          <c:showVal val="0"/>
          <c:showCatName val="0"/>
          <c:showSerName val="0"/>
          <c:showPercent val="0"/>
          <c:showBubbleSize val="0"/>
          <c:showLeaderLines val="0"/>
        </c:dLbls>
        <c:firstSliceAng val="0"/>
      </c:pieChart>
    </c:plotArea>
    <c:legend>
      <c:legendPos val="b"/>
      <c:overlay val="0"/>
      <c:spPr>
        <a:noFill/>
        <a:ln>
          <a:noFill/>
        </a:ln>
        <a:effectLst/>
      </c:spPr>
      <c:txPr>
        <a:bodyPr rot="0" spcFirstLastPara="1" vertOverflow="ellipsis" vert="horz" wrap="square" anchor="ctr" anchorCtr="1"/>
        <a:lstStyle/>
        <a:p>
          <a:pPr algn="ctr">
            <a:defRPr lang="en-US" sz="900" b="0" i="0" u="none" strike="noStrike" kern="1200" baseline="0">
              <a:solidFill>
                <a:srgbClr val="F0F0F0"/>
              </a:solidFill>
              <a:latin typeface="+mn-lt"/>
              <a:ea typeface="+mn-ea"/>
              <a:cs typeface="+mn-cs"/>
            </a:defRPr>
          </a:pPr>
          <a:endParaRPr lang="en-US"/>
        </a:p>
      </c:txPr>
    </c:legend>
    <c:plotVisOnly val="1"/>
    <c:dispBlanksAs val="gap"/>
    <c:showDLblsOverMax val="0"/>
    <c:extLst/>
  </c:chart>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[Workforce Solutions Model (as of H2 2024).xlsx]Pivot_Quarter!PivotTable1</c:name>
    <c:fmtId val="21"/>
  </c:pivotSource>
  <c:chart>
    <c:autoTitleDeleted val="1"/>
    <c:pivotFmts>
      <c:pivotFmt>
        <c:idx val="0"/>
        <c:spPr>
          <a:solidFill>
            <a:srgbClr val="AB861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AB861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AB861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3.6637356781241671E-2"/>
          <c:y val="6.0916179337231965E-3"/>
          <c:w val="0.92672528643751662"/>
          <c:h val="0.76571637426900585"/>
        </c:manualLayout>
      </c:layout>
      <c:barChart>
        <c:barDir val="col"/>
        <c:grouping val="clustered"/>
        <c:varyColors val="0"/>
        <c:ser>
          <c:idx val="0"/>
          <c:order val="0"/>
          <c:tx>
            <c:strRef>
              <c:f>Pivot_Quarter!$C$6</c:f>
              <c:strCache>
                <c:ptCount val="1"/>
                <c:pt idx="0">
                  <c:v>Total</c:v>
                </c:pt>
              </c:strCache>
            </c:strRef>
          </c:tx>
          <c:spPr>
            <a:solidFill>
              <a:srgbClr val="AB8611"/>
            </a:solidFill>
            <a:ln>
              <a:solidFill>
                <a:schemeClr val="bg1"/>
              </a:solidFill>
            </a:ln>
            <a:effectLst/>
          </c:spPr>
          <c:invertIfNegative val="0"/>
          <c:dPt>
            <c:idx val="0"/>
            <c:invertIfNegative val="0"/>
            <c:bubble3D val="0"/>
            <c:spPr>
              <a:solidFill>
                <a:srgbClr val="80640D"/>
              </a:solidFill>
              <a:ln>
                <a:solidFill>
                  <a:schemeClr val="bg1"/>
                </a:solidFill>
              </a:ln>
              <a:effectLst/>
            </c:spPr>
            <c:extLst>
              <c:ext xmlns:c16="http://schemas.microsoft.com/office/drawing/2014/chart" uri="{C3380CC4-5D6E-409C-BE32-E72D297353CC}">
                <c16:uniqueId val="{00000001-EE84-4E81-A244-C31E56FB383C}"/>
              </c:ext>
            </c:extLst>
          </c:dPt>
          <c:dPt>
            <c:idx val="1"/>
            <c:invertIfNegative val="0"/>
            <c:bubble3D val="0"/>
            <c:spPr>
              <a:solidFill>
                <a:srgbClr val="80640D"/>
              </a:solidFill>
              <a:ln>
                <a:solidFill>
                  <a:schemeClr val="bg1"/>
                </a:solidFill>
              </a:ln>
              <a:effectLst/>
            </c:spPr>
            <c:extLst>
              <c:ext xmlns:c16="http://schemas.microsoft.com/office/drawing/2014/chart" uri="{C3380CC4-5D6E-409C-BE32-E72D297353CC}">
                <c16:uniqueId val="{00000002-EE84-4E81-A244-C31E56FB383C}"/>
              </c:ext>
            </c:extLst>
          </c:dPt>
          <c:dPt>
            <c:idx val="2"/>
            <c:invertIfNegative val="0"/>
            <c:bubble3D val="0"/>
            <c:spPr>
              <a:solidFill>
                <a:srgbClr val="80640D"/>
              </a:solidFill>
              <a:ln>
                <a:solidFill>
                  <a:schemeClr val="bg1"/>
                </a:solidFill>
              </a:ln>
              <a:effectLst/>
            </c:spPr>
            <c:extLst>
              <c:ext xmlns:c16="http://schemas.microsoft.com/office/drawing/2014/chart" uri="{C3380CC4-5D6E-409C-BE32-E72D297353CC}">
                <c16:uniqueId val="{00000003-EE84-4E81-A244-C31E56FB383C}"/>
              </c:ext>
            </c:extLst>
          </c:dPt>
          <c:dPt>
            <c:idx val="3"/>
            <c:invertIfNegative val="0"/>
            <c:bubble3D val="0"/>
            <c:spPr>
              <a:solidFill>
                <a:srgbClr val="80640D"/>
              </a:solidFill>
              <a:ln>
                <a:solidFill>
                  <a:schemeClr val="bg1"/>
                </a:solidFill>
              </a:ln>
              <a:effectLst/>
            </c:spPr>
            <c:extLst>
              <c:ext xmlns:c16="http://schemas.microsoft.com/office/drawing/2014/chart" uri="{C3380CC4-5D6E-409C-BE32-E72D297353CC}">
                <c16:uniqueId val="{00000004-EE84-4E81-A244-C31E56FB383C}"/>
              </c:ext>
            </c:extLst>
          </c:dPt>
          <c:dPt>
            <c:idx val="4"/>
            <c:invertIfNegative val="0"/>
            <c:bubble3D val="0"/>
            <c:spPr>
              <a:solidFill>
                <a:srgbClr val="D9C37E"/>
              </a:solidFill>
              <a:ln>
                <a:solidFill>
                  <a:schemeClr val="bg1"/>
                </a:solidFill>
              </a:ln>
              <a:effectLst/>
            </c:spPr>
            <c:extLst>
              <c:ext xmlns:c16="http://schemas.microsoft.com/office/drawing/2014/chart" uri="{C3380CC4-5D6E-409C-BE32-E72D297353CC}">
                <c16:uniqueId val="{00000005-EE84-4E81-A244-C31E56FB383C}"/>
              </c:ext>
            </c:extLst>
          </c:dPt>
          <c:dPt>
            <c:idx val="5"/>
            <c:invertIfNegative val="0"/>
            <c:bubble3D val="0"/>
            <c:spPr>
              <a:solidFill>
                <a:srgbClr val="D9C37E"/>
              </a:solidFill>
              <a:ln>
                <a:solidFill>
                  <a:schemeClr val="bg1"/>
                </a:solidFill>
              </a:ln>
              <a:effectLst/>
            </c:spPr>
            <c:extLst>
              <c:ext xmlns:c16="http://schemas.microsoft.com/office/drawing/2014/chart" uri="{C3380CC4-5D6E-409C-BE32-E72D297353CC}">
                <c16:uniqueId val="{00000006-EE84-4E81-A244-C31E56FB383C}"/>
              </c:ext>
            </c:extLst>
          </c:dPt>
          <c:dLbls>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rgbClr val="F0F0F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Pivot_Quarter!$B$7:$B$15</c:f>
              <c:multiLvlStrCache>
                <c:ptCount val="6"/>
                <c:lvl>
                  <c:pt idx="0">
                    <c:v>Q3</c:v>
                  </c:pt>
                  <c:pt idx="1">
                    <c:v>Q4</c:v>
                  </c:pt>
                  <c:pt idx="2">
                    <c:v>Q1</c:v>
                  </c:pt>
                  <c:pt idx="3">
                    <c:v>Q2</c:v>
                  </c:pt>
                  <c:pt idx="4">
                    <c:v>Q3</c:v>
                  </c:pt>
                  <c:pt idx="5">
                    <c:v>Q4</c:v>
                  </c:pt>
                </c:lvl>
                <c:lvl>
                  <c:pt idx="0">
                    <c:v>2023</c:v>
                  </c:pt>
                  <c:pt idx="2">
                    <c:v>2024</c:v>
                  </c:pt>
                </c:lvl>
              </c:multiLvlStrCache>
            </c:multiLvlStrRef>
          </c:cat>
          <c:val>
            <c:numRef>
              <c:f>Pivot_Quarter!$C$7:$C$15</c:f>
              <c:numCache>
                <c:formatCode>General</c:formatCode>
                <c:ptCount val="6"/>
                <c:pt idx="0">
                  <c:v>83</c:v>
                </c:pt>
                <c:pt idx="1">
                  <c:v>103</c:v>
                </c:pt>
                <c:pt idx="2">
                  <c:v>102</c:v>
                </c:pt>
                <c:pt idx="3">
                  <c:v>117</c:v>
                </c:pt>
                <c:pt idx="4">
                  <c:v>71</c:v>
                </c:pt>
                <c:pt idx="5">
                  <c:v>92</c:v>
                </c:pt>
              </c:numCache>
            </c:numRef>
          </c:val>
          <c:extLst>
            <c:ext xmlns:c16="http://schemas.microsoft.com/office/drawing/2014/chart" uri="{C3380CC4-5D6E-409C-BE32-E72D297353CC}">
              <c16:uniqueId val="{00000000-EE84-4E81-A244-C31E56FB383C}"/>
            </c:ext>
          </c:extLst>
        </c:ser>
        <c:dLbls>
          <c:showLegendKey val="0"/>
          <c:showVal val="0"/>
          <c:showCatName val="0"/>
          <c:showSerName val="0"/>
          <c:showPercent val="0"/>
          <c:showBubbleSize val="0"/>
        </c:dLbls>
        <c:gapWidth val="100"/>
        <c:overlap val="-27"/>
        <c:axId val="2146794656"/>
        <c:axId val="1748952768"/>
      </c:barChart>
      <c:catAx>
        <c:axId val="214679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1" i="0" u="none" strike="noStrike" kern="1200" baseline="0">
                <a:solidFill>
                  <a:srgbClr val="F0F0F0"/>
                </a:solidFill>
                <a:latin typeface="+mn-lt"/>
                <a:ea typeface="+mn-ea"/>
                <a:cs typeface="+mn-cs"/>
              </a:defRPr>
            </a:pPr>
            <a:endParaRPr lang="en-US"/>
          </a:p>
        </c:txPr>
        <c:crossAx val="1748952768"/>
        <c:crosses val="autoZero"/>
        <c:auto val="1"/>
        <c:lblAlgn val="ctr"/>
        <c:lblOffset val="100"/>
        <c:noMultiLvlLbl val="0"/>
      </c:catAx>
      <c:valAx>
        <c:axId val="1748952768"/>
        <c:scaling>
          <c:orientation val="minMax"/>
        </c:scaling>
        <c:delete val="1"/>
        <c:axPos val="l"/>
        <c:numFmt formatCode="General" sourceLinked="1"/>
        <c:majorTickMark val="none"/>
        <c:minorTickMark val="none"/>
        <c:tickLblPos val="nextTo"/>
        <c:crossAx val="2146794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[Workforce Solutions Model (as of H2 2024).xlsx]Pivot_Subsector!PivotTable1</c:name>
    <c:fmtId val="57"/>
  </c:pivotSource>
  <c:chart>
    <c:autoTitleDeleted val="1"/>
    <c:pivotFmts>
      <c:pivotFmt>
        <c:idx val="0"/>
        <c:spPr>
          <a:solidFill>
            <a:srgbClr val="AB861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AB8610">
              <a:alpha val="70000"/>
            </a:srgbClr>
          </a:solidFill>
          <a:ln>
            <a:noFill/>
          </a:ln>
          <a:effectLst/>
        </c:spPr>
      </c:pivotFmt>
      <c:pivotFmt>
        <c:idx val="2"/>
        <c:spPr>
          <a:solidFill>
            <a:srgbClr val="AB8610">
              <a:alpha val="60000"/>
            </a:srgbClr>
          </a:solidFill>
          <a:ln>
            <a:noFill/>
          </a:ln>
          <a:effectLst/>
        </c:spPr>
      </c:pivotFmt>
      <c:pivotFmt>
        <c:idx val="3"/>
        <c:spPr>
          <a:solidFill>
            <a:srgbClr val="AB8610">
              <a:alpha val="55000"/>
            </a:srgbClr>
          </a:solidFill>
          <a:ln>
            <a:noFill/>
          </a:ln>
          <a:effectLst/>
        </c:spPr>
      </c:pivotFmt>
      <c:pivotFmt>
        <c:idx val="4"/>
        <c:spPr>
          <a:solidFill>
            <a:srgbClr val="AB8610">
              <a:alpha val="50000"/>
            </a:srgbClr>
          </a:solidFill>
          <a:ln>
            <a:noFill/>
          </a:ln>
          <a:effectLst/>
        </c:spPr>
      </c:pivotFmt>
      <c:pivotFmt>
        <c:idx val="5"/>
        <c:spPr>
          <a:solidFill>
            <a:srgbClr val="AB8610">
              <a:alpha val="35000"/>
            </a:srgbClr>
          </a:solidFill>
          <a:ln>
            <a:noFill/>
          </a:ln>
          <a:effectLst/>
        </c:spPr>
      </c:pivotFmt>
      <c:pivotFmt>
        <c:idx val="6"/>
        <c:spPr>
          <a:solidFill>
            <a:srgbClr val="AB8610">
              <a:alpha val="30000"/>
            </a:srgbClr>
          </a:solidFill>
          <a:ln>
            <a:noFill/>
          </a:ln>
          <a:effectLst/>
        </c:spPr>
      </c:pivotFmt>
      <c:pivotFmt>
        <c:idx val="7"/>
        <c:spPr>
          <a:solidFill>
            <a:srgbClr val="AB8610">
              <a:alpha val="25000"/>
            </a:srgbClr>
          </a:solidFill>
          <a:ln>
            <a:noFill/>
          </a:ln>
          <a:effectLst/>
        </c:spPr>
      </c:pivotFmt>
      <c:pivotFmt>
        <c:idx val="8"/>
        <c:spPr>
          <a:solidFill>
            <a:srgbClr val="AB8610">
              <a:alpha val="20000"/>
            </a:srgbClr>
          </a:solidFill>
          <a:ln>
            <a:noFill/>
          </a:ln>
          <a:effectLst/>
        </c:spPr>
      </c:pivotFmt>
      <c:pivotFmt>
        <c:idx val="9"/>
        <c:spPr>
          <a:solidFill>
            <a:srgbClr val="AB8610">
              <a:alpha val="20000"/>
            </a:srgbClr>
          </a:solidFill>
          <a:ln>
            <a:noFill/>
          </a:ln>
          <a:effectLst/>
        </c:spPr>
      </c:pivotFmt>
      <c:pivotFmt>
        <c:idx val="10"/>
        <c:spPr>
          <a:solidFill>
            <a:srgbClr val="AB8610">
              <a:alpha val="10000"/>
            </a:srgbClr>
          </a:solidFill>
          <a:ln>
            <a:noFill/>
          </a:ln>
          <a:effectLst/>
        </c:spPr>
      </c:pivotFmt>
      <c:pivotFmt>
        <c:idx val="11"/>
        <c:spPr>
          <a:solidFill>
            <a:srgbClr val="AB8610">
              <a:alpha val="80000"/>
            </a:srgbClr>
          </a:solidFill>
          <a:ln>
            <a:noFill/>
          </a:ln>
          <a:effectLst/>
        </c:spPr>
      </c:pivotFmt>
      <c:pivotFmt>
        <c:idx val="12"/>
        <c:spPr>
          <a:solidFill>
            <a:srgbClr val="AB8610">
              <a:alpha val="70000"/>
            </a:srgbClr>
          </a:solidFill>
          <a:ln>
            <a:noFill/>
          </a:ln>
          <a:effectLst/>
        </c:spPr>
      </c:pivotFmt>
      <c:pivotFmt>
        <c:idx val="13"/>
        <c:spPr>
          <a:solidFill>
            <a:srgbClr val="AB861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rgbClr val="AB8610">
              <a:alpha val="80000"/>
            </a:srgbClr>
          </a:solidFill>
          <a:ln>
            <a:noFill/>
          </a:ln>
          <a:effectLst/>
        </c:spPr>
      </c:pivotFmt>
      <c:pivotFmt>
        <c:idx val="15"/>
        <c:spPr>
          <a:solidFill>
            <a:srgbClr val="AB8610">
              <a:alpha val="70000"/>
            </a:srgbClr>
          </a:solidFill>
          <a:ln>
            <a:noFill/>
          </a:ln>
          <a:effectLst/>
        </c:spPr>
      </c:pivotFmt>
      <c:pivotFmt>
        <c:idx val="16"/>
        <c:spPr>
          <a:solidFill>
            <a:srgbClr val="AB8610">
              <a:alpha val="70000"/>
            </a:srgbClr>
          </a:solidFill>
          <a:ln>
            <a:noFill/>
          </a:ln>
          <a:effectLst/>
        </c:spPr>
      </c:pivotFmt>
      <c:pivotFmt>
        <c:idx val="17"/>
        <c:spPr>
          <a:solidFill>
            <a:srgbClr val="AB8610">
              <a:alpha val="60000"/>
            </a:srgbClr>
          </a:solidFill>
          <a:ln>
            <a:noFill/>
          </a:ln>
          <a:effectLst/>
        </c:spPr>
      </c:pivotFmt>
      <c:pivotFmt>
        <c:idx val="18"/>
        <c:spPr>
          <a:solidFill>
            <a:srgbClr val="AB8610">
              <a:alpha val="55000"/>
            </a:srgbClr>
          </a:solidFill>
          <a:ln>
            <a:noFill/>
          </a:ln>
          <a:effectLst/>
        </c:spPr>
      </c:pivotFmt>
      <c:pivotFmt>
        <c:idx val="19"/>
        <c:spPr>
          <a:solidFill>
            <a:srgbClr val="AB8610">
              <a:alpha val="50000"/>
            </a:srgbClr>
          </a:solidFill>
          <a:ln>
            <a:noFill/>
          </a:ln>
          <a:effectLst/>
        </c:spPr>
      </c:pivotFmt>
      <c:pivotFmt>
        <c:idx val="20"/>
        <c:spPr>
          <a:solidFill>
            <a:srgbClr val="AB8610">
              <a:alpha val="35000"/>
            </a:srgbClr>
          </a:solidFill>
          <a:ln>
            <a:noFill/>
          </a:ln>
          <a:effectLst/>
        </c:spPr>
      </c:pivotFmt>
      <c:pivotFmt>
        <c:idx val="21"/>
        <c:spPr>
          <a:solidFill>
            <a:srgbClr val="AB8610">
              <a:alpha val="30000"/>
            </a:srgbClr>
          </a:solidFill>
          <a:ln>
            <a:noFill/>
          </a:ln>
          <a:effectLst/>
        </c:spPr>
      </c:pivotFmt>
      <c:pivotFmt>
        <c:idx val="22"/>
        <c:spPr>
          <a:solidFill>
            <a:srgbClr val="AB8610">
              <a:alpha val="25000"/>
            </a:srgbClr>
          </a:solidFill>
          <a:ln>
            <a:noFill/>
          </a:ln>
          <a:effectLst/>
        </c:spPr>
      </c:pivotFmt>
      <c:pivotFmt>
        <c:idx val="23"/>
        <c:spPr>
          <a:solidFill>
            <a:srgbClr val="AB8610">
              <a:alpha val="20000"/>
            </a:srgbClr>
          </a:solidFill>
          <a:ln>
            <a:noFill/>
          </a:ln>
          <a:effectLst/>
        </c:spPr>
      </c:pivotFmt>
      <c:pivotFmt>
        <c:idx val="24"/>
        <c:spPr>
          <a:solidFill>
            <a:srgbClr val="AB8610">
              <a:alpha val="20000"/>
            </a:srgbClr>
          </a:solidFill>
          <a:ln>
            <a:noFill/>
          </a:ln>
          <a:effectLst/>
        </c:spPr>
      </c:pivotFmt>
      <c:pivotFmt>
        <c:idx val="25"/>
        <c:spPr>
          <a:solidFill>
            <a:srgbClr val="AB8610">
              <a:alpha val="10000"/>
            </a:srgbClr>
          </a:solidFill>
          <a:ln>
            <a:noFill/>
          </a:ln>
          <a:effectLst/>
        </c:spPr>
      </c:pivotFmt>
      <c:pivotFmt>
        <c:idx val="26"/>
        <c:spPr>
          <a:solidFill>
            <a:srgbClr val="AB861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rgbClr val="AB8610">
              <a:alpha val="80000"/>
            </a:srgbClr>
          </a:solidFill>
          <a:ln>
            <a:noFill/>
          </a:ln>
          <a:effectLst/>
        </c:spPr>
      </c:pivotFmt>
      <c:pivotFmt>
        <c:idx val="28"/>
        <c:spPr>
          <a:solidFill>
            <a:srgbClr val="AB8610">
              <a:alpha val="70000"/>
            </a:srgbClr>
          </a:solidFill>
          <a:ln>
            <a:noFill/>
          </a:ln>
          <a:effectLst/>
        </c:spPr>
      </c:pivotFmt>
      <c:pivotFmt>
        <c:idx val="29"/>
        <c:spPr>
          <a:solidFill>
            <a:srgbClr val="AB8610">
              <a:alpha val="70000"/>
            </a:srgbClr>
          </a:solidFill>
          <a:ln>
            <a:noFill/>
          </a:ln>
          <a:effectLst/>
        </c:spPr>
      </c:pivotFmt>
      <c:pivotFmt>
        <c:idx val="30"/>
        <c:spPr>
          <a:solidFill>
            <a:srgbClr val="AB8610">
              <a:alpha val="60000"/>
            </a:srgbClr>
          </a:solidFill>
          <a:ln>
            <a:noFill/>
          </a:ln>
          <a:effectLst/>
        </c:spPr>
      </c:pivotFmt>
      <c:pivotFmt>
        <c:idx val="31"/>
        <c:spPr>
          <a:solidFill>
            <a:srgbClr val="AB8610">
              <a:alpha val="55000"/>
            </a:srgbClr>
          </a:solidFill>
          <a:ln>
            <a:noFill/>
          </a:ln>
          <a:effectLst/>
        </c:spPr>
      </c:pivotFmt>
      <c:pivotFmt>
        <c:idx val="32"/>
        <c:spPr>
          <a:solidFill>
            <a:srgbClr val="AB8610">
              <a:alpha val="50000"/>
            </a:srgbClr>
          </a:solidFill>
          <a:ln>
            <a:noFill/>
          </a:ln>
          <a:effectLst/>
        </c:spPr>
      </c:pivotFmt>
      <c:pivotFmt>
        <c:idx val="33"/>
        <c:spPr>
          <a:solidFill>
            <a:srgbClr val="AB8610">
              <a:alpha val="35000"/>
            </a:srgbClr>
          </a:solidFill>
          <a:ln>
            <a:noFill/>
          </a:ln>
          <a:effectLst/>
        </c:spPr>
      </c:pivotFmt>
      <c:pivotFmt>
        <c:idx val="34"/>
        <c:spPr>
          <a:solidFill>
            <a:srgbClr val="AB8610">
              <a:alpha val="30000"/>
            </a:srgbClr>
          </a:solidFill>
          <a:ln>
            <a:noFill/>
          </a:ln>
          <a:effectLst/>
        </c:spPr>
      </c:pivotFmt>
      <c:pivotFmt>
        <c:idx val="35"/>
        <c:spPr>
          <a:solidFill>
            <a:srgbClr val="AB8610">
              <a:alpha val="25000"/>
            </a:srgbClr>
          </a:solidFill>
          <a:ln>
            <a:noFill/>
          </a:ln>
          <a:effectLst/>
        </c:spPr>
      </c:pivotFmt>
      <c:pivotFmt>
        <c:idx val="36"/>
        <c:spPr>
          <a:solidFill>
            <a:srgbClr val="AB8610">
              <a:alpha val="20000"/>
            </a:srgbClr>
          </a:solidFill>
          <a:ln>
            <a:noFill/>
          </a:ln>
          <a:effectLst/>
        </c:spPr>
      </c:pivotFmt>
      <c:pivotFmt>
        <c:idx val="37"/>
        <c:spPr>
          <a:solidFill>
            <a:srgbClr val="AB8610">
              <a:alpha val="20000"/>
            </a:srgbClr>
          </a:solidFill>
          <a:ln>
            <a:noFill/>
          </a:ln>
          <a:effectLst/>
        </c:spPr>
      </c:pivotFmt>
      <c:pivotFmt>
        <c:idx val="38"/>
        <c:spPr>
          <a:solidFill>
            <a:srgbClr val="AB8610">
              <a:alpha val="10000"/>
            </a:srgbClr>
          </a:solidFill>
          <a:ln>
            <a:noFill/>
          </a:ln>
          <a:effectLst/>
        </c:spPr>
      </c:pivotFmt>
    </c:pivotFmts>
    <c:plotArea>
      <c:layout/>
      <c:barChart>
        <c:barDir val="bar"/>
        <c:grouping val="clustered"/>
        <c:varyColors val="0"/>
        <c:ser>
          <c:idx val="0"/>
          <c:order val="0"/>
          <c:tx>
            <c:strRef>
              <c:f>Pivot_Subsector!$C$6</c:f>
              <c:strCache>
                <c:ptCount val="1"/>
                <c:pt idx="0">
                  <c:v>Total</c:v>
                </c:pt>
              </c:strCache>
            </c:strRef>
          </c:tx>
          <c:spPr>
            <a:solidFill>
              <a:srgbClr val="AB8610"/>
            </a:solidFill>
            <a:ln>
              <a:noFill/>
            </a:ln>
            <a:effectLst/>
          </c:spPr>
          <c:invertIfNegative val="0"/>
          <c:dPt>
            <c:idx val="1"/>
            <c:invertIfNegative val="0"/>
            <c:bubble3D val="0"/>
            <c:spPr>
              <a:solidFill>
                <a:srgbClr val="AB8610">
                  <a:alpha val="80000"/>
                </a:srgbClr>
              </a:solidFill>
              <a:ln>
                <a:noFill/>
              </a:ln>
              <a:effectLst/>
            </c:spPr>
            <c:extLst>
              <c:ext xmlns:c16="http://schemas.microsoft.com/office/drawing/2014/chart" uri="{C3380CC4-5D6E-409C-BE32-E72D297353CC}">
                <c16:uniqueId val="{00000001-E4E4-40A9-94E7-4BC5757F77AD}"/>
              </c:ext>
            </c:extLst>
          </c:dPt>
          <c:dPt>
            <c:idx val="2"/>
            <c:invertIfNegative val="0"/>
            <c:bubble3D val="0"/>
            <c:spPr>
              <a:solidFill>
                <a:srgbClr val="AB8610">
                  <a:alpha val="70000"/>
                </a:srgbClr>
              </a:solidFill>
              <a:ln>
                <a:noFill/>
              </a:ln>
              <a:effectLst/>
            </c:spPr>
            <c:extLst>
              <c:ext xmlns:c16="http://schemas.microsoft.com/office/drawing/2014/chart" uri="{C3380CC4-5D6E-409C-BE32-E72D297353CC}">
                <c16:uniqueId val="{00000003-E4E4-40A9-94E7-4BC5757F77AD}"/>
              </c:ext>
            </c:extLst>
          </c:dPt>
          <c:dPt>
            <c:idx val="3"/>
            <c:invertIfNegative val="0"/>
            <c:bubble3D val="0"/>
            <c:spPr>
              <a:solidFill>
                <a:srgbClr val="AB8610">
                  <a:alpha val="70000"/>
                </a:srgbClr>
              </a:solidFill>
              <a:ln>
                <a:noFill/>
              </a:ln>
              <a:effectLst/>
            </c:spPr>
            <c:extLst>
              <c:ext xmlns:c16="http://schemas.microsoft.com/office/drawing/2014/chart" uri="{C3380CC4-5D6E-409C-BE32-E72D297353CC}">
                <c16:uniqueId val="{00000005-E4E4-40A9-94E7-4BC5757F77AD}"/>
              </c:ext>
            </c:extLst>
          </c:dPt>
          <c:dPt>
            <c:idx val="4"/>
            <c:invertIfNegative val="0"/>
            <c:bubble3D val="0"/>
            <c:spPr>
              <a:solidFill>
                <a:srgbClr val="AB8610">
                  <a:alpha val="60000"/>
                </a:srgbClr>
              </a:solidFill>
              <a:ln>
                <a:noFill/>
              </a:ln>
              <a:effectLst/>
            </c:spPr>
            <c:extLst>
              <c:ext xmlns:c16="http://schemas.microsoft.com/office/drawing/2014/chart" uri="{C3380CC4-5D6E-409C-BE32-E72D297353CC}">
                <c16:uniqueId val="{00000007-E4E4-40A9-94E7-4BC5757F77AD}"/>
              </c:ext>
            </c:extLst>
          </c:dPt>
          <c:dPt>
            <c:idx val="5"/>
            <c:invertIfNegative val="0"/>
            <c:bubble3D val="0"/>
            <c:spPr>
              <a:solidFill>
                <a:srgbClr val="AB8610">
                  <a:alpha val="55000"/>
                </a:srgbClr>
              </a:solidFill>
              <a:ln>
                <a:noFill/>
              </a:ln>
              <a:effectLst/>
            </c:spPr>
            <c:extLst>
              <c:ext xmlns:c16="http://schemas.microsoft.com/office/drawing/2014/chart" uri="{C3380CC4-5D6E-409C-BE32-E72D297353CC}">
                <c16:uniqueId val="{00000009-E4E4-40A9-94E7-4BC5757F77AD}"/>
              </c:ext>
            </c:extLst>
          </c:dPt>
          <c:dPt>
            <c:idx val="6"/>
            <c:invertIfNegative val="0"/>
            <c:bubble3D val="0"/>
            <c:spPr>
              <a:solidFill>
                <a:srgbClr val="AB8610">
                  <a:alpha val="50000"/>
                </a:srgbClr>
              </a:solidFill>
              <a:ln>
                <a:noFill/>
              </a:ln>
              <a:effectLst/>
            </c:spPr>
            <c:extLst>
              <c:ext xmlns:c16="http://schemas.microsoft.com/office/drawing/2014/chart" uri="{C3380CC4-5D6E-409C-BE32-E72D297353CC}">
                <c16:uniqueId val="{0000000B-E4E4-40A9-94E7-4BC5757F77AD}"/>
              </c:ext>
            </c:extLst>
          </c:dPt>
          <c:dPt>
            <c:idx val="7"/>
            <c:invertIfNegative val="0"/>
            <c:bubble3D val="0"/>
            <c:spPr>
              <a:solidFill>
                <a:srgbClr val="AB8610">
                  <a:alpha val="35000"/>
                </a:srgbClr>
              </a:solidFill>
              <a:ln>
                <a:noFill/>
              </a:ln>
              <a:effectLst/>
            </c:spPr>
            <c:extLst>
              <c:ext xmlns:c16="http://schemas.microsoft.com/office/drawing/2014/chart" uri="{C3380CC4-5D6E-409C-BE32-E72D297353CC}">
                <c16:uniqueId val="{0000000D-E4E4-40A9-94E7-4BC5757F77AD}"/>
              </c:ext>
            </c:extLst>
          </c:dPt>
          <c:dPt>
            <c:idx val="8"/>
            <c:invertIfNegative val="0"/>
            <c:bubble3D val="0"/>
            <c:spPr>
              <a:solidFill>
                <a:srgbClr val="AB8610">
                  <a:alpha val="30000"/>
                </a:srgbClr>
              </a:solidFill>
              <a:ln>
                <a:noFill/>
              </a:ln>
              <a:effectLst/>
            </c:spPr>
            <c:extLst>
              <c:ext xmlns:c16="http://schemas.microsoft.com/office/drawing/2014/chart" uri="{C3380CC4-5D6E-409C-BE32-E72D297353CC}">
                <c16:uniqueId val="{0000000F-E4E4-40A9-94E7-4BC5757F77AD}"/>
              </c:ext>
            </c:extLst>
          </c:dPt>
          <c:dPt>
            <c:idx val="9"/>
            <c:invertIfNegative val="0"/>
            <c:bubble3D val="0"/>
            <c:spPr>
              <a:solidFill>
                <a:srgbClr val="AB8610">
                  <a:alpha val="25000"/>
                </a:srgbClr>
              </a:solidFill>
              <a:ln>
                <a:noFill/>
              </a:ln>
              <a:effectLst/>
            </c:spPr>
            <c:extLst>
              <c:ext xmlns:c16="http://schemas.microsoft.com/office/drawing/2014/chart" uri="{C3380CC4-5D6E-409C-BE32-E72D297353CC}">
                <c16:uniqueId val="{00000011-E4E4-40A9-94E7-4BC5757F77AD}"/>
              </c:ext>
            </c:extLst>
          </c:dPt>
          <c:dPt>
            <c:idx val="10"/>
            <c:invertIfNegative val="0"/>
            <c:bubble3D val="0"/>
            <c:spPr>
              <a:solidFill>
                <a:srgbClr val="AB8610">
                  <a:alpha val="20000"/>
                </a:srgbClr>
              </a:solidFill>
              <a:ln>
                <a:noFill/>
              </a:ln>
              <a:effectLst/>
            </c:spPr>
            <c:extLst>
              <c:ext xmlns:c16="http://schemas.microsoft.com/office/drawing/2014/chart" uri="{C3380CC4-5D6E-409C-BE32-E72D297353CC}">
                <c16:uniqueId val="{00000013-E4E4-40A9-94E7-4BC5757F77AD}"/>
              </c:ext>
            </c:extLst>
          </c:dPt>
          <c:dPt>
            <c:idx val="11"/>
            <c:invertIfNegative val="0"/>
            <c:bubble3D val="0"/>
            <c:spPr>
              <a:solidFill>
                <a:srgbClr val="AB8610">
                  <a:alpha val="20000"/>
                </a:srgbClr>
              </a:solidFill>
              <a:ln>
                <a:noFill/>
              </a:ln>
              <a:effectLst/>
            </c:spPr>
            <c:extLst>
              <c:ext xmlns:c16="http://schemas.microsoft.com/office/drawing/2014/chart" uri="{C3380CC4-5D6E-409C-BE32-E72D297353CC}">
                <c16:uniqueId val="{00000015-E4E4-40A9-94E7-4BC5757F77AD}"/>
              </c:ext>
            </c:extLst>
          </c:dPt>
          <c:dPt>
            <c:idx val="12"/>
            <c:invertIfNegative val="0"/>
            <c:bubble3D val="0"/>
            <c:spPr>
              <a:solidFill>
                <a:srgbClr val="AB8610">
                  <a:alpha val="10000"/>
                </a:srgbClr>
              </a:solidFill>
              <a:ln>
                <a:noFill/>
              </a:ln>
              <a:effectLst/>
            </c:spPr>
            <c:extLst>
              <c:ext xmlns:c16="http://schemas.microsoft.com/office/drawing/2014/chart" uri="{C3380CC4-5D6E-409C-BE32-E72D297353CC}">
                <c16:uniqueId val="{00000017-E4E4-40A9-94E7-4BC5757F77AD}"/>
              </c:ext>
            </c:extLst>
          </c:dPt>
          <c:cat>
            <c:strRef>
              <c:f>Pivot_Subsector!$B$7:$B$20</c:f>
              <c:strCache>
                <c:ptCount val="13"/>
                <c:pt idx="0">
                  <c:v>Place &amp; Search</c:v>
                </c:pt>
                <c:pt idx="1">
                  <c:v>Healthcare Staffing</c:v>
                </c:pt>
                <c:pt idx="2">
                  <c:v>IT Staffing</c:v>
                </c:pt>
                <c:pt idx="3">
                  <c:v>Professional Staffing</c:v>
                </c:pt>
                <c:pt idx="4">
                  <c:v>Commercial Staffing</c:v>
                </c:pt>
                <c:pt idx="5">
                  <c:v>Industrial Staffing</c:v>
                </c:pt>
                <c:pt idx="6">
                  <c:v>Payrolling/Compliance</c:v>
                </c:pt>
                <c:pt idx="7">
                  <c:v>Other Workforce Solutions</c:v>
                </c:pt>
                <c:pt idx="8">
                  <c:v>Engineering Staffing</c:v>
                </c:pt>
                <c:pt idx="9">
                  <c:v>Finance Staffing</c:v>
                </c:pt>
                <c:pt idx="10">
                  <c:v>Life Sciences Staffing</c:v>
                </c:pt>
                <c:pt idx="11">
                  <c:v>Education Staffing</c:v>
                </c:pt>
                <c:pt idx="12">
                  <c:v>Legal Staffing</c:v>
                </c:pt>
              </c:strCache>
            </c:strRef>
          </c:cat>
          <c:val>
            <c:numRef>
              <c:f>Pivot_Subsector!$C$7:$C$20</c:f>
              <c:numCache>
                <c:formatCode>General</c:formatCode>
                <c:ptCount val="13"/>
                <c:pt idx="0">
                  <c:v>0.15337423312883436</c:v>
                </c:pt>
                <c:pt idx="1">
                  <c:v>0.13496932515337423</c:v>
                </c:pt>
                <c:pt idx="2">
                  <c:v>0.12883435582822086</c:v>
                </c:pt>
                <c:pt idx="3">
                  <c:v>0.12883435582822086</c:v>
                </c:pt>
                <c:pt idx="4">
                  <c:v>0.10429447852760736</c:v>
                </c:pt>
                <c:pt idx="5">
                  <c:v>9.202453987730061E-2</c:v>
                </c:pt>
                <c:pt idx="6">
                  <c:v>8.5889570552147243E-2</c:v>
                </c:pt>
                <c:pt idx="7">
                  <c:v>5.5214723926380369E-2</c:v>
                </c:pt>
                <c:pt idx="8">
                  <c:v>3.6809815950920248E-2</c:v>
                </c:pt>
                <c:pt idx="9">
                  <c:v>3.0674846625766871E-2</c:v>
                </c:pt>
                <c:pt idx="10">
                  <c:v>2.4539877300613498E-2</c:v>
                </c:pt>
                <c:pt idx="11">
                  <c:v>1.8404907975460124E-2</c:v>
                </c:pt>
                <c:pt idx="12">
                  <c:v>6.1349693251533744E-3</c:v>
                </c:pt>
              </c:numCache>
            </c:numRef>
          </c:val>
          <c:extLst>
            <c:ext xmlns:c16="http://schemas.microsoft.com/office/drawing/2014/chart" uri="{C3380CC4-5D6E-409C-BE32-E72D297353CC}">
              <c16:uniqueId val="{00000018-E4E4-40A9-94E7-4BC5757F77AD}"/>
            </c:ext>
          </c:extLst>
        </c:ser>
        <c:dLbls>
          <c:showLegendKey val="0"/>
          <c:showVal val="0"/>
          <c:showCatName val="0"/>
          <c:showSerName val="0"/>
          <c:showPercent val="0"/>
          <c:showBubbleSize val="0"/>
        </c:dLbls>
        <c:gapWidth val="38"/>
        <c:axId val="1463744048"/>
        <c:axId val="380776512"/>
      </c:barChart>
      <c:catAx>
        <c:axId val="14637440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3F453A"/>
                </a:solidFill>
                <a:latin typeface="+mn-lt"/>
                <a:ea typeface="+mn-ea"/>
                <a:cs typeface="+mn-cs"/>
              </a:defRPr>
            </a:pPr>
            <a:endParaRPr lang="en-US"/>
          </a:p>
        </c:txPr>
        <c:crossAx val="380776512"/>
        <c:crosses val="autoZero"/>
        <c:auto val="1"/>
        <c:lblAlgn val="ctr"/>
        <c:lblOffset val="100"/>
        <c:noMultiLvlLbl val="0"/>
      </c:catAx>
      <c:valAx>
        <c:axId val="380776512"/>
        <c:scaling>
          <c:orientation val="minMax"/>
        </c:scaling>
        <c:delete val="1"/>
        <c:axPos val="t"/>
        <c:numFmt formatCode="General" sourceLinked="1"/>
        <c:majorTickMark val="none"/>
        <c:minorTickMark val="none"/>
        <c:tickLblPos val="nextTo"/>
        <c:crossAx val="1463744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B1506F-B9B0-95FC-4341-3D58C6EBAC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144113ED-B09B-E947-16F9-C6DC4648A0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391C2E-8406-49EE-9F60-8900CB7570DF}" type="datetimeFigureOut">
              <a:rPr lang="en-GB" smtClean="0"/>
              <a:t>27/03/2025</a:t>
            </a:fld>
            <a:endParaRPr lang="en-GB" dirty="0"/>
          </a:p>
        </p:txBody>
      </p:sp>
      <p:sp>
        <p:nvSpPr>
          <p:cNvPr id="4" name="Footer Placeholder 3">
            <a:extLst>
              <a:ext uri="{FF2B5EF4-FFF2-40B4-BE49-F238E27FC236}">
                <a16:creationId xmlns:a16="http://schemas.microsoft.com/office/drawing/2014/main" id="{DAD5C1B1-B0E3-BF26-9FF4-66EA301588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3EF381C8-6850-394E-EBD1-947E3B2486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CADF19-BF0A-435C-B75E-A2B0100A6A27}" type="slidenum">
              <a:rPr lang="en-GB" smtClean="0"/>
              <a:t>‹#›</a:t>
            </a:fld>
            <a:endParaRPr lang="en-GB" dirty="0"/>
          </a:p>
        </p:txBody>
      </p:sp>
    </p:spTree>
    <p:extLst>
      <p:ext uri="{BB962C8B-B14F-4D97-AF65-F5344CB8AC3E}">
        <p14:creationId xmlns:p14="http://schemas.microsoft.com/office/powerpoint/2010/main" val="4111734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A6C9A-AE5C-4F6D-845D-3A78C9B4D120}" type="datetimeFigureOut">
              <a:rPr lang="en-GB" smtClean="0"/>
              <a:t>27/03/2025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F42594-7414-4330-AF27-3471CB0363B8}" type="slidenum">
              <a:rPr lang="en-GB" smtClean="0"/>
              <a:t>‹#›</a:t>
            </a:fld>
            <a:endParaRPr lang="en-GB" dirty="0"/>
          </a:p>
        </p:txBody>
      </p:sp>
    </p:spTree>
    <p:extLst>
      <p:ext uri="{BB962C8B-B14F-4D97-AF65-F5344CB8AC3E}">
        <p14:creationId xmlns:p14="http://schemas.microsoft.com/office/powerpoint/2010/main" val="295855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F42594-7414-4330-AF27-3471CB0363B8}" type="slidenum">
              <a:rPr lang="en-GB" smtClean="0"/>
              <a:t>2</a:t>
            </a:fld>
            <a:endParaRPr lang="en-GB" dirty="0"/>
          </a:p>
        </p:txBody>
      </p:sp>
    </p:spTree>
    <p:extLst>
      <p:ext uri="{BB962C8B-B14F-4D97-AF65-F5344CB8AC3E}">
        <p14:creationId xmlns:p14="http://schemas.microsoft.com/office/powerpoint/2010/main" val="25784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129DF-19DD-7E0C-7869-1EEBB7513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94CC1-5008-3528-BF1E-E8C8633E4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B111BF-833F-4A11-52AA-95B4466AF49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C91E35-D33B-47C0-E85C-666F78630920}"/>
              </a:ext>
            </a:extLst>
          </p:cNvPr>
          <p:cNvSpPr>
            <a:spLocks noGrp="1"/>
          </p:cNvSpPr>
          <p:nvPr>
            <p:ph type="sldNum" sz="quarter" idx="5"/>
          </p:nvPr>
        </p:nvSpPr>
        <p:spPr/>
        <p:txBody>
          <a:bodyPr/>
          <a:lstStyle/>
          <a:p>
            <a:fld id="{14F42594-7414-4330-AF27-3471CB0363B8}" type="slidenum">
              <a:rPr lang="en-GB" smtClean="0"/>
              <a:t>12</a:t>
            </a:fld>
            <a:endParaRPr lang="en-GB" dirty="0"/>
          </a:p>
        </p:txBody>
      </p:sp>
    </p:spTree>
    <p:extLst>
      <p:ext uri="{BB962C8B-B14F-4D97-AF65-F5344CB8AC3E}">
        <p14:creationId xmlns:p14="http://schemas.microsoft.com/office/powerpoint/2010/main" val="1478940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129DF-19DD-7E0C-7869-1EEBB7513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94CC1-5008-3528-BF1E-E8C8633E4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B111BF-833F-4A11-52AA-95B4466AF49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C91E35-D33B-47C0-E85C-666F78630920}"/>
              </a:ext>
            </a:extLst>
          </p:cNvPr>
          <p:cNvSpPr>
            <a:spLocks noGrp="1"/>
          </p:cNvSpPr>
          <p:nvPr>
            <p:ph type="sldNum" sz="quarter" idx="5"/>
          </p:nvPr>
        </p:nvSpPr>
        <p:spPr/>
        <p:txBody>
          <a:bodyPr/>
          <a:lstStyle/>
          <a:p>
            <a:fld id="{14F42594-7414-4330-AF27-3471CB0363B8}" type="slidenum">
              <a:rPr lang="en-GB" smtClean="0"/>
              <a:t>13</a:t>
            </a:fld>
            <a:endParaRPr lang="en-GB" dirty="0"/>
          </a:p>
        </p:txBody>
      </p:sp>
    </p:spTree>
    <p:extLst>
      <p:ext uri="{BB962C8B-B14F-4D97-AF65-F5344CB8AC3E}">
        <p14:creationId xmlns:p14="http://schemas.microsoft.com/office/powerpoint/2010/main" val="3309713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129DF-19DD-7E0C-7869-1EEBB7513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94CC1-5008-3528-BF1E-E8C8633E4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B111BF-833F-4A11-52AA-95B4466AF49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C91E35-D33B-47C0-E85C-666F78630920}"/>
              </a:ext>
            </a:extLst>
          </p:cNvPr>
          <p:cNvSpPr>
            <a:spLocks noGrp="1"/>
          </p:cNvSpPr>
          <p:nvPr>
            <p:ph type="sldNum" sz="quarter" idx="5"/>
          </p:nvPr>
        </p:nvSpPr>
        <p:spPr/>
        <p:txBody>
          <a:bodyPr/>
          <a:lstStyle/>
          <a:p>
            <a:fld id="{14F42594-7414-4330-AF27-3471CB0363B8}" type="slidenum">
              <a:rPr lang="en-GB" smtClean="0"/>
              <a:t>14</a:t>
            </a:fld>
            <a:endParaRPr lang="en-GB" dirty="0"/>
          </a:p>
        </p:txBody>
      </p:sp>
    </p:spTree>
    <p:extLst>
      <p:ext uri="{BB962C8B-B14F-4D97-AF65-F5344CB8AC3E}">
        <p14:creationId xmlns:p14="http://schemas.microsoft.com/office/powerpoint/2010/main" val="1780381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129DF-19DD-7E0C-7869-1EEBB7513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94CC1-5008-3528-BF1E-E8C8633E4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B111BF-833F-4A11-52AA-95B4466AF49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C91E35-D33B-47C0-E85C-666F78630920}"/>
              </a:ext>
            </a:extLst>
          </p:cNvPr>
          <p:cNvSpPr>
            <a:spLocks noGrp="1"/>
          </p:cNvSpPr>
          <p:nvPr>
            <p:ph type="sldNum" sz="quarter" idx="5"/>
          </p:nvPr>
        </p:nvSpPr>
        <p:spPr/>
        <p:txBody>
          <a:bodyPr/>
          <a:lstStyle/>
          <a:p>
            <a:fld id="{14F42594-7414-4330-AF27-3471CB0363B8}" type="slidenum">
              <a:rPr lang="en-GB" smtClean="0"/>
              <a:t>15</a:t>
            </a:fld>
            <a:endParaRPr lang="en-GB" dirty="0"/>
          </a:p>
        </p:txBody>
      </p:sp>
    </p:spTree>
    <p:extLst>
      <p:ext uri="{BB962C8B-B14F-4D97-AF65-F5344CB8AC3E}">
        <p14:creationId xmlns:p14="http://schemas.microsoft.com/office/powerpoint/2010/main" val="3980642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F42594-7414-4330-AF27-3471CB0363B8}" type="slidenum">
              <a:rPr lang="en-GB" smtClean="0"/>
              <a:t>16</a:t>
            </a:fld>
            <a:endParaRPr lang="en-GB" dirty="0"/>
          </a:p>
        </p:txBody>
      </p:sp>
    </p:spTree>
    <p:extLst>
      <p:ext uri="{BB962C8B-B14F-4D97-AF65-F5344CB8AC3E}">
        <p14:creationId xmlns:p14="http://schemas.microsoft.com/office/powerpoint/2010/main" val="416213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F42594-7414-4330-AF27-3471CB0363B8}" type="slidenum">
              <a:rPr lang="en-GB" smtClean="0"/>
              <a:t>3</a:t>
            </a:fld>
            <a:endParaRPr lang="en-GB" dirty="0"/>
          </a:p>
        </p:txBody>
      </p:sp>
    </p:spTree>
    <p:extLst>
      <p:ext uri="{BB962C8B-B14F-4D97-AF65-F5344CB8AC3E}">
        <p14:creationId xmlns:p14="http://schemas.microsoft.com/office/powerpoint/2010/main" val="354016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371094-DF80-4CE1-B561-5B4DA587B424}" type="slidenum">
              <a:rPr lang="en-GB" smtClean="0"/>
              <a:t>4</a:t>
            </a:fld>
            <a:endParaRPr lang="en-GB" dirty="0"/>
          </a:p>
        </p:txBody>
      </p:sp>
    </p:spTree>
    <p:extLst>
      <p:ext uri="{BB962C8B-B14F-4D97-AF65-F5344CB8AC3E}">
        <p14:creationId xmlns:p14="http://schemas.microsoft.com/office/powerpoint/2010/main" val="3200404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F42594-7414-4330-AF27-3471CB0363B8}" type="slidenum">
              <a:rPr lang="en-GB" smtClean="0"/>
              <a:t>6</a:t>
            </a:fld>
            <a:endParaRPr lang="en-GB" dirty="0"/>
          </a:p>
        </p:txBody>
      </p:sp>
    </p:spTree>
    <p:extLst>
      <p:ext uri="{BB962C8B-B14F-4D97-AF65-F5344CB8AC3E}">
        <p14:creationId xmlns:p14="http://schemas.microsoft.com/office/powerpoint/2010/main" val="213510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F42594-7414-4330-AF27-3471CB0363B8}" type="slidenum">
              <a:rPr lang="en-GB" smtClean="0"/>
              <a:t>7</a:t>
            </a:fld>
            <a:endParaRPr lang="en-GB" dirty="0"/>
          </a:p>
        </p:txBody>
      </p:sp>
    </p:spTree>
    <p:extLst>
      <p:ext uri="{BB962C8B-B14F-4D97-AF65-F5344CB8AC3E}">
        <p14:creationId xmlns:p14="http://schemas.microsoft.com/office/powerpoint/2010/main" val="396171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129DF-19DD-7E0C-7869-1EEBB7513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94CC1-5008-3528-BF1E-E8C8633E4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B111BF-833F-4A11-52AA-95B4466AF49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C91E35-D33B-47C0-E85C-666F78630920}"/>
              </a:ext>
            </a:extLst>
          </p:cNvPr>
          <p:cNvSpPr>
            <a:spLocks noGrp="1"/>
          </p:cNvSpPr>
          <p:nvPr>
            <p:ph type="sldNum" sz="quarter" idx="5"/>
          </p:nvPr>
        </p:nvSpPr>
        <p:spPr/>
        <p:txBody>
          <a:bodyPr/>
          <a:lstStyle/>
          <a:p>
            <a:fld id="{14F42594-7414-4330-AF27-3471CB0363B8}" type="slidenum">
              <a:rPr lang="en-GB" smtClean="0"/>
              <a:t>8</a:t>
            </a:fld>
            <a:endParaRPr lang="en-GB" dirty="0"/>
          </a:p>
        </p:txBody>
      </p:sp>
    </p:spTree>
    <p:extLst>
      <p:ext uri="{BB962C8B-B14F-4D97-AF65-F5344CB8AC3E}">
        <p14:creationId xmlns:p14="http://schemas.microsoft.com/office/powerpoint/2010/main" val="1654206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129DF-19DD-7E0C-7869-1EEBB7513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94CC1-5008-3528-BF1E-E8C8633E4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B111BF-833F-4A11-52AA-95B4466AF49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C91E35-D33B-47C0-E85C-666F78630920}"/>
              </a:ext>
            </a:extLst>
          </p:cNvPr>
          <p:cNvSpPr>
            <a:spLocks noGrp="1"/>
          </p:cNvSpPr>
          <p:nvPr>
            <p:ph type="sldNum" sz="quarter" idx="5"/>
          </p:nvPr>
        </p:nvSpPr>
        <p:spPr/>
        <p:txBody>
          <a:bodyPr/>
          <a:lstStyle/>
          <a:p>
            <a:fld id="{14F42594-7414-4330-AF27-3471CB0363B8}" type="slidenum">
              <a:rPr lang="en-GB" smtClean="0"/>
              <a:t>9</a:t>
            </a:fld>
            <a:endParaRPr lang="en-GB" dirty="0"/>
          </a:p>
        </p:txBody>
      </p:sp>
    </p:spTree>
    <p:extLst>
      <p:ext uri="{BB962C8B-B14F-4D97-AF65-F5344CB8AC3E}">
        <p14:creationId xmlns:p14="http://schemas.microsoft.com/office/powerpoint/2010/main" val="3655401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129DF-19DD-7E0C-7869-1EEBB7513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94CC1-5008-3528-BF1E-E8C8633E4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B111BF-833F-4A11-52AA-95B4466AF49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C91E35-D33B-47C0-E85C-666F78630920}"/>
              </a:ext>
            </a:extLst>
          </p:cNvPr>
          <p:cNvSpPr>
            <a:spLocks noGrp="1"/>
          </p:cNvSpPr>
          <p:nvPr>
            <p:ph type="sldNum" sz="quarter" idx="5"/>
          </p:nvPr>
        </p:nvSpPr>
        <p:spPr/>
        <p:txBody>
          <a:bodyPr/>
          <a:lstStyle/>
          <a:p>
            <a:fld id="{14F42594-7414-4330-AF27-3471CB0363B8}" type="slidenum">
              <a:rPr lang="en-GB" smtClean="0"/>
              <a:t>10</a:t>
            </a:fld>
            <a:endParaRPr lang="en-GB" dirty="0"/>
          </a:p>
        </p:txBody>
      </p:sp>
    </p:spTree>
    <p:extLst>
      <p:ext uri="{BB962C8B-B14F-4D97-AF65-F5344CB8AC3E}">
        <p14:creationId xmlns:p14="http://schemas.microsoft.com/office/powerpoint/2010/main" val="588677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129DF-19DD-7E0C-7869-1EEBB7513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94CC1-5008-3528-BF1E-E8C8633E4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B111BF-833F-4A11-52AA-95B4466AF49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C91E35-D33B-47C0-E85C-666F78630920}"/>
              </a:ext>
            </a:extLst>
          </p:cNvPr>
          <p:cNvSpPr>
            <a:spLocks noGrp="1"/>
          </p:cNvSpPr>
          <p:nvPr>
            <p:ph type="sldNum" sz="quarter" idx="5"/>
          </p:nvPr>
        </p:nvSpPr>
        <p:spPr/>
        <p:txBody>
          <a:bodyPr/>
          <a:lstStyle/>
          <a:p>
            <a:fld id="{14F42594-7414-4330-AF27-3471CB0363B8}" type="slidenum">
              <a:rPr lang="en-GB" smtClean="0"/>
              <a:t>11</a:t>
            </a:fld>
            <a:endParaRPr lang="en-GB" dirty="0"/>
          </a:p>
        </p:txBody>
      </p:sp>
    </p:spTree>
    <p:extLst>
      <p:ext uri="{BB962C8B-B14F-4D97-AF65-F5344CB8AC3E}">
        <p14:creationId xmlns:p14="http://schemas.microsoft.com/office/powerpoint/2010/main" val="2588324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HRTech 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875D65-20FB-A61C-CC25-1539C59D1E7A}"/>
              </a:ext>
            </a:extLst>
          </p:cNvPr>
          <p:cNvSpPr/>
          <p:nvPr userDrawn="1"/>
        </p:nvSpPr>
        <p:spPr>
          <a:xfrm>
            <a:off x="-91790" y="0"/>
            <a:ext cx="12283790" cy="6858000"/>
          </a:xfrm>
          <a:prstGeom prst="rect">
            <a:avLst/>
          </a:prstGeom>
          <a:gradFill flip="none" rotWithShape="1">
            <a:gsLst>
              <a:gs pos="27000">
                <a:srgbClr val="AB8611"/>
              </a:gs>
              <a:gs pos="78000">
                <a:schemeClr val="tx1">
                  <a:alpha val="25000"/>
                  <a:lumMod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map of the world&#10;&#10;Description automatically generated with medium confidence">
            <a:extLst>
              <a:ext uri="{FF2B5EF4-FFF2-40B4-BE49-F238E27FC236}">
                <a16:creationId xmlns:a16="http://schemas.microsoft.com/office/drawing/2014/main" id="{B7602B08-0678-1541-B994-6145916B01B5}"/>
              </a:ext>
            </a:extLst>
          </p:cNvPr>
          <p:cNvPicPr>
            <a:picLocks noChangeAspect="1"/>
          </p:cNvPicPr>
          <p:nvPr userDrawn="1"/>
        </p:nvPicPr>
        <p:blipFill>
          <a:blip r:embed="rId3" cstate="screen">
            <a:duotone>
              <a:prstClr val="black"/>
              <a:schemeClr val="tx2">
                <a:tint val="45000"/>
                <a:satMod val="400000"/>
              </a:schemeClr>
            </a:duotone>
            <a:alphaModFix/>
            <a:extLst>
              <a:ext uri="{28A0092B-C50C-407E-A947-70E740481C1C}">
                <a14:useLocalDpi xmlns:a14="http://schemas.microsoft.com/office/drawing/2010/main"/>
              </a:ext>
            </a:extLst>
          </a:blip>
          <a:stretch>
            <a:fillRect/>
          </a:stretch>
        </p:blipFill>
        <p:spPr>
          <a:xfrm>
            <a:off x="230758" y="4579960"/>
            <a:ext cx="4946861" cy="1795834"/>
          </a:xfrm>
          <a:prstGeom prst="rect">
            <a:avLst/>
          </a:prstGeom>
        </p:spPr>
      </p:pic>
      <p:sp>
        <p:nvSpPr>
          <p:cNvPr id="2" name="Title 1">
            <a:extLst>
              <a:ext uri="{FF2B5EF4-FFF2-40B4-BE49-F238E27FC236}">
                <a16:creationId xmlns:a16="http://schemas.microsoft.com/office/drawing/2014/main" id="{9B8F5CD5-D8B8-5945-A41C-18FC0992E8EA}"/>
              </a:ext>
            </a:extLst>
          </p:cNvPr>
          <p:cNvSpPr>
            <a:spLocks noGrp="1"/>
          </p:cNvSpPr>
          <p:nvPr>
            <p:ph type="ctrTitle" hasCustomPrompt="1"/>
          </p:nvPr>
        </p:nvSpPr>
        <p:spPr>
          <a:xfrm>
            <a:off x="381378" y="3737960"/>
            <a:ext cx="3820160" cy="848677"/>
          </a:xfrm>
        </p:spPr>
        <p:txBody>
          <a:bodyPr anchor="t">
            <a:noAutofit/>
          </a:bodyPr>
          <a:lstStyle>
            <a:lvl1pPr algn="l">
              <a:defRPr sz="6600" b="1" i="0">
                <a:solidFill>
                  <a:schemeClr val="bg2">
                    <a:lumMod val="20000"/>
                    <a:lumOff val="80000"/>
                  </a:schemeClr>
                </a:solidFill>
                <a:latin typeface="DM Sans Bold" pitchFamily="2" charset="0"/>
                <a:cs typeface="Arial" panose="020B0604020202020204" pitchFamily="34" charset="0"/>
              </a:defRPr>
            </a:lvl1pPr>
          </a:lstStyle>
          <a:p>
            <a:r>
              <a:rPr lang="en-GB" dirty="0"/>
              <a:t>Q1 2023</a:t>
            </a:r>
            <a:endParaRPr lang="en-US" dirty="0"/>
          </a:p>
        </p:txBody>
      </p:sp>
      <p:sp>
        <p:nvSpPr>
          <p:cNvPr id="10" name="Rectangle 9">
            <a:extLst>
              <a:ext uri="{FF2B5EF4-FFF2-40B4-BE49-F238E27FC236}">
                <a16:creationId xmlns:a16="http://schemas.microsoft.com/office/drawing/2014/main" id="{F008EF63-3200-C041-A638-531902A37B3D}"/>
              </a:ext>
            </a:extLst>
          </p:cNvPr>
          <p:cNvSpPr/>
          <p:nvPr userDrawn="1"/>
        </p:nvSpPr>
        <p:spPr>
          <a:xfrm>
            <a:off x="406400" y="5560383"/>
            <a:ext cx="701040" cy="121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436AA126-B3C6-B44D-A46B-22B5F9C5719B}"/>
              </a:ext>
            </a:extLst>
          </p:cNvPr>
          <p:cNvSpPr>
            <a:spLocks noGrp="1"/>
          </p:cNvSpPr>
          <p:nvPr>
            <p:ph type="body" sz="quarter" idx="10" hasCustomPrompt="1"/>
          </p:nvPr>
        </p:nvSpPr>
        <p:spPr>
          <a:xfrm>
            <a:off x="345440" y="5286228"/>
            <a:ext cx="3820159" cy="497524"/>
          </a:xfrm>
        </p:spPr>
        <p:txBody>
          <a:bodyPr>
            <a:noAutofit/>
          </a:bodyPr>
          <a:lstStyle>
            <a:lvl1pPr marL="0" indent="0">
              <a:buNone/>
              <a:defRPr sz="2000" b="0" i="0">
                <a:solidFill>
                  <a:schemeClr val="bg2">
                    <a:lumMod val="20000"/>
                    <a:lumOff val="80000"/>
                  </a:schemeClr>
                </a:solidFill>
                <a:latin typeface="DM Sans regular" pitchFamily="2" charset="0"/>
                <a:cs typeface="Arial" panose="020B0604020202020204" pitchFamily="34" charset="0"/>
              </a:defRPr>
            </a:lvl1pPr>
          </a:lstStyle>
          <a:p>
            <a:pPr lvl="0"/>
            <a:r>
              <a:rPr lang="en-GB" dirty="0"/>
              <a:t>Staffing Industry Report | Market Insights</a:t>
            </a:r>
          </a:p>
          <a:p>
            <a:pPr lvl="0"/>
            <a:endParaRPr lang="en-GB" dirty="0"/>
          </a:p>
        </p:txBody>
      </p:sp>
      <p:pic>
        <p:nvPicPr>
          <p:cNvPr id="4" name="Picture 3" descr="A picture containing background pattern&#10;&#10;Description automatically generated">
            <a:extLst>
              <a:ext uri="{FF2B5EF4-FFF2-40B4-BE49-F238E27FC236}">
                <a16:creationId xmlns:a16="http://schemas.microsoft.com/office/drawing/2014/main" id="{2EADE6EF-15E3-BB66-01B8-E1DD72E30189}"/>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10163432" y="1953546"/>
            <a:ext cx="2028568" cy="4912033"/>
          </a:xfrm>
          <a:prstGeom prst="rect">
            <a:avLst/>
          </a:prstGeom>
        </p:spPr>
      </p:pic>
      <p:pic>
        <p:nvPicPr>
          <p:cNvPr id="5" name="Picture 4" descr="A map of the world&#10;&#10;Description automatically generated with medium confidence">
            <a:extLst>
              <a:ext uri="{FF2B5EF4-FFF2-40B4-BE49-F238E27FC236}">
                <a16:creationId xmlns:a16="http://schemas.microsoft.com/office/drawing/2014/main" id="{6DD7D7DD-1E64-7F01-58B2-22C48849FFA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9523" y="2822906"/>
            <a:ext cx="4621962" cy="2710352"/>
          </a:xfrm>
          <a:prstGeom prst="rect">
            <a:avLst/>
          </a:prstGeom>
        </p:spPr>
      </p:pic>
      <p:sp>
        <p:nvSpPr>
          <p:cNvPr id="8" name="Rectangle 7">
            <a:extLst>
              <a:ext uri="{FF2B5EF4-FFF2-40B4-BE49-F238E27FC236}">
                <a16:creationId xmlns:a16="http://schemas.microsoft.com/office/drawing/2014/main" id="{B9D56341-4A23-BFCE-C6B3-67F2D4B58B5C}"/>
              </a:ext>
            </a:extLst>
          </p:cNvPr>
          <p:cNvSpPr/>
          <p:nvPr userDrawn="1"/>
        </p:nvSpPr>
        <p:spPr>
          <a:xfrm>
            <a:off x="472734" y="4838647"/>
            <a:ext cx="701040" cy="12128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40000"/>
                  <a:lumOff val="60000"/>
                </a:schemeClr>
              </a:solidFill>
            </a:endParaRPr>
          </a:p>
        </p:txBody>
      </p:sp>
      <p:pic>
        <p:nvPicPr>
          <p:cNvPr id="15" name="Picture 14" descr="A picture containing text, clipart&#10;&#10;Description automatically generated">
            <a:extLst>
              <a:ext uri="{FF2B5EF4-FFF2-40B4-BE49-F238E27FC236}">
                <a16:creationId xmlns:a16="http://schemas.microsoft.com/office/drawing/2014/main" id="{7F46EA0A-D426-386E-92F9-6A58647D516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2734" y="577787"/>
            <a:ext cx="2231455" cy="747912"/>
          </a:xfrm>
          <a:prstGeom prst="rect">
            <a:avLst/>
          </a:prstGeom>
        </p:spPr>
      </p:pic>
    </p:spTree>
    <p:extLst>
      <p:ext uri="{BB962C8B-B14F-4D97-AF65-F5344CB8AC3E}">
        <p14:creationId xmlns:p14="http://schemas.microsoft.com/office/powerpoint/2010/main" val="159805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93B289-7750-9A41-968D-A00419159638}"/>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map of the world&#10;&#10;Description automatically generated with medium confidence">
            <a:extLst>
              <a:ext uri="{FF2B5EF4-FFF2-40B4-BE49-F238E27FC236}">
                <a16:creationId xmlns:a16="http://schemas.microsoft.com/office/drawing/2014/main" id="{AA3D3AA6-EE45-E442-AAB3-8E966DB31C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390" y="1343362"/>
            <a:ext cx="8668264" cy="5200959"/>
          </a:xfrm>
          <a:prstGeom prst="rect">
            <a:avLst/>
          </a:prstGeom>
        </p:spPr>
      </p:pic>
      <p:pic>
        <p:nvPicPr>
          <p:cNvPr id="10" name="Picture 9" descr="Logo&#10;&#10;Description automatically generated">
            <a:extLst>
              <a:ext uri="{FF2B5EF4-FFF2-40B4-BE49-F238E27FC236}">
                <a16:creationId xmlns:a16="http://schemas.microsoft.com/office/drawing/2014/main" id="{7B608093-6536-C647-9915-1E925F90D6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640" y="235903"/>
            <a:ext cx="2270760" cy="998220"/>
          </a:xfrm>
          <a:prstGeom prst="rect">
            <a:avLst/>
          </a:prstGeom>
        </p:spPr>
      </p:pic>
      <p:sp>
        <p:nvSpPr>
          <p:cNvPr id="12" name="Rectangle 11">
            <a:extLst>
              <a:ext uri="{FF2B5EF4-FFF2-40B4-BE49-F238E27FC236}">
                <a16:creationId xmlns:a16="http://schemas.microsoft.com/office/drawing/2014/main" id="{B8C205A9-1A12-0D4A-AF23-4A28C2EFFBEF}"/>
              </a:ext>
            </a:extLst>
          </p:cNvPr>
          <p:cNvSpPr/>
          <p:nvPr userDrawn="1"/>
        </p:nvSpPr>
        <p:spPr>
          <a:xfrm>
            <a:off x="383879" y="5806489"/>
            <a:ext cx="6346530" cy="707886"/>
          </a:xfrm>
          <a:prstGeom prst="rect">
            <a:avLst/>
          </a:prstGeom>
        </p:spPr>
        <p:txBody>
          <a:bodyPr wrap="square">
            <a:spAutoFit/>
          </a:bodyPr>
          <a:lstStyle/>
          <a:p>
            <a:pPr marL="0" marR="0" lvl="0" indent="0" algn="l" defTabSz="509412" rtl="0" eaLnBrk="1" fontAlgn="auto" latinLnBrk="0" hangingPunct="1">
              <a:lnSpc>
                <a:spcPct val="100000"/>
              </a:lnSpc>
              <a:spcBef>
                <a:spcPts val="0"/>
              </a:spcBef>
              <a:spcAft>
                <a:spcPts val="573"/>
              </a:spcAft>
              <a:buClrTx/>
              <a:buSzTx/>
              <a:buFontTx/>
              <a:buNone/>
              <a:tabLst/>
              <a:defRPr/>
            </a:pPr>
            <a:r>
              <a:rPr kumimoji="0" lang="en-US" sz="7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Copyright 202</a:t>
            </a:r>
            <a:r>
              <a:rPr kumimoji="0" lang="bs-Latn-BA" sz="7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4</a:t>
            </a:r>
            <a:r>
              <a:rPr kumimoji="0" lang="en-US" sz="7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Goldenhill International M&amp;A Advisors</a:t>
            </a:r>
          </a:p>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7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This communication is provided for informational purposes only, and should not be regarded as an offer or solicitation to buy or sell any financial instrument.</a:t>
            </a:r>
          </a:p>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7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Distribution without the express consent of the authors, Goldenhill International M&amp;A Advisors, is strictly prohibited.</a:t>
            </a:r>
          </a:p>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7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Goldenhill International M&amp;A Advisors accepts no liability whatsoever arising directly or indirectly from the use of this document, and offers no warranty in relation to the accuracy or completeness of the information therein.</a:t>
            </a:r>
            <a:endParaRPr kumimoji="0" lang="en-IN" sz="7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13" name="Picture 12" descr="Text&#10;&#10;Description automatically generated">
            <a:extLst>
              <a:ext uri="{FF2B5EF4-FFF2-40B4-BE49-F238E27FC236}">
                <a16:creationId xmlns:a16="http://schemas.microsoft.com/office/drawing/2014/main" id="{E0326147-8103-604F-A011-A6319F4882B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879" y="5096000"/>
            <a:ext cx="2886961" cy="429242"/>
          </a:xfrm>
          <a:prstGeom prst="rect">
            <a:avLst/>
          </a:prstGeom>
        </p:spPr>
      </p:pic>
      <p:pic>
        <p:nvPicPr>
          <p:cNvPr id="2" name="Picture 1" descr="A picture containing background pattern&#10;&#10;Description automatically generated">
            <a:extLst>
              <a:ext uri="{FF2B5EF4-FFF2-40B4-BE49-F238E27FC236}">
                <a16:creationId xmlns:a16="http://schemas.microsoft.com/office/drawing/2014/main" id="{47A92E7C-174C-3F76-DB64-04D173C071E1}"/>
              </a:ext>
            </a:extLst>
          </p:cNvPr>
          <p:cNvPicPr>
            <a:picLocks noChangeAspect="1"/>
          </p:cNvPicPr>
          <p:nvPr userDrawn="1"/>
        </p:nvPicPr>
        <p:blipFill>
          <a:blip r:embed="rId5">
            <a:duotone>
              <a:prstClr val="black"/>
              <a:schemeClr val="tx2">
                <a:tint val="45000"/>
                <a:satMod val="400000"/>
              </a:schemeClr>
            </a:duotone>
          </a:blip>
          <a:stretch>
            <a:fillRect/>
          </a:stretch>
        </p:blipFill>
        <p:spPr>
          <a:xfrm>
            <a:off x="9461500" y="1673041"/>
            <a:ext cx="2145061" cy="5194112"/>
          </a:xfrm>
          <a:prstGeom prst="rect">
            <a:avLst/>
          </a:prstGeom>
        </p:spPr>
      </p:pic>
    </p:spTree>
    <p:extLst>
      <p:ext uri="{BB962C8B-B14F-4D97-AF65-F5344CB8AC3E}">
        <p14:creationId xmlns:p14="http://schemas.microsoft.com/office/powerpoint/2010/main" val="1143879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59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B18D1767-D116-E7E7-290F-8B2534D009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6999" y="136525"/>
            <a:ext cx="2270760" cy="998220"/>
          </a:xfrm>
          <a:prstGeom prst="rect">
            <a:avLst/>
          </a:prstGeom>
        </p:spPr>
      </p:pic>
      <p:sp>
        <p:nvSpPr>
          <p:cNvPr id="21" name="Rectangle 20">
            <a:extLst>
              <a:ext uri="{FF2B5EF4-FFF2-40B4-BE49-F238E27FC236}">
                <a16:creationId xmlns:a16="http://schemas.microsoft.com/office/drawing/2014/main" id="{D6297696-B15B-3440-970B-431DA6BC3173}"/>
              </a:ext>
            </a:extLst>
          </p:cNvPr>
          <p:cNvSpPr/>
          <p:nvPr userDrawn="1"/>
        </p:nvSpPr>
        <p:spPr>
          <a:xfrm>
            <a:off x="0" y="6294584"/>
            <a:ext cx="12192000" cy="563415"/>
          </a:xfrm>
          <a:prstGeom prst="rect">
            <a:avLst/>
          </a:prstGeom>
          <a:gradFill>
            <a:gsLst>
              <a:gs pos="97000">
                <a:schemeClr val="bg2">
                  <a:alpha val="85000"/>
                </a:schemeClr>
              </a:gs>
              <a:gs pos="9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Text&#10;&#10;Description automatically generated">
            <a:extLst>
              <a:ext uri="{FF2B5EF4-FFF2-40B4-BE49-F238E27FC236}">
                <a16:creationId xmlns:a16="http://schemas.microsoft.com/office/drawing/2014/main" id="{BFE13A64-F852-7197-5983-02CF77A35E7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740" y="6333818"/>
            <a:ext cx="2886961" cy="429242"/>
          </a:xfrm>
          <a:prstGeom prst="rect">
            <a:avLst/>
          </a:prstGeom>
        </p:spPr>
      </p:pic>
      <p:sp>
        <p:nvSpPr>
          <p:cNvPr id="23" name="Title 1">
            <a:extLst>
              <a:ext uri="{FF2B5EF4-FFF2-40B4-BE49-F238E27FC236}">
                <a16:creationId xmlns:a16="http://schemas.microsoft.com/office/drawing/2014/main" id="{2A74525C-0624-61D6-F41B-DE48B07C6859}"/>
              </a:ext>
            </a:extLst>
          </p:cNvPr>
          <p:cNvSpPr txBox="1">
            <a:spLocks/>
          </p:cNvSpPr>
          <p:nvPr userDrawn="1"/>
        </p:nvSpPr>
        <p:spPr>
          <a:xfrm>
            <a:off x="7396242" y="6428348"/>
            <a:ext cx="1056168" cy="292180"/>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Q1 2023</a:t>
            </a:r>
            <a:endParaRPr lang="en-US" dirty="0"/>
          </a:p>
        </p:txBody>
      </p:sp>
      <p:sp>
        <p:nvSpPr>
          <p:cNvPr id="24" name="Text Placeholder 15">
            <a:extLst>
              <a:ext uri="{FF2B5EF4-FFF2-40B4-BE49-F238E27FC236}">
                <a16:creationId xmlns:a16="http://schemas.microsoft.com/office/drawing/2014/main" id="{23090F6D-4D42-A942-A381-1BF0A53FF07B}"/>
              </a:ext>
            </a:extLst>
          </p:cNvPr>
          <p:cNvSpPr>
            <a:spLocks noGrp="1"/>
          </p:cNvSpPr>
          <p:nvPr>
            <p:ph type="body" sz="quarter" idx="11" hasCustomPrompt="1"/>
          </p:nvPr>
        </p:nvSpPr>
        <p:spPr>
          <a:xfrm>
            <a:off x="8452410" y="6428348"/>
            <a:ext cx="3637990" cy="292180"/>
          </a:xfrm>
        </p:spPr>
        <p:txBody>
          <a:bodyPr>
            <a:normAutofit/>
          </a:bodyPr>
          <a:lstStyle>
            <a:lvl1pPr marL="0" indent="0">
              <a:buNone/>
              <a:defRPr sz="1600" b="0" i="0">
                <a:solidFill>
                  <a:schemeClr val="bg1"/>
                </a:solidFill>
                <a:latin typeface="DM Sans regular" pitchFamily="2" charset="0"/>
                <a:cs typeface="Arial" panose="020B0604020202020204" pitchFamily="34" charset="0"/>
              </a:defRPr>
            </a:lvl1pPr>
          </a:lstStyle>
          <a:p>
            <a:pPr lvl="0"/>
            <a:r>
              <a:rPr lang="en-GB" dirty="0"/>
              <a:t>Staffing Industry | Market Insights</a:t>
            </a:r>
          </a:p>
        </p:txBody>
      </p:sp>
      <p:pic>
        <p:nvPicPr>
          <p:cNvPr id="25" name="Picture 24" descr="A picture containing background pattern&#10;&#10;Description automatically generated">
            <a:extLst>
              <a:ext uri="{FF2B5EF4-FFF2-40B4-BE49-F238E27FC236}">
                <a16:creationId xmlns:a16="http://schemas.microsoft.com/office/drawing/2014/main" id="{606E439D-8EA1-422A-0395-4CC624A9B1C8}"/>
              </a:ext>
            </a:extLst>
          </p:cNvPr>
          <p:cNvPicPr>
            <a:picLocks noChangeAspect="1"/>
          </p:cNvPicPr>
          <p:nvPr userDrawn="1"/>
        </p:nvPicPr>
        <p:blipFill>
          <a:blip r:embed="rId5">
            <a:duotone>
              <a:prstClr val="black"/>
              <a:schemeClr val="tx2">
                <a:tint val="45000"/>
                <a:satMod val="400000"/>
              </a:schemeClr>
            </a:duotone>
          </a:blip>
          <a:stretch>
            <a:fillRect/>
          </a:stretch>
        </p:blipFill>
        <p:spPr>
          <a:xfrm>
            <a:off x="9211206" y="1329208"/>
            <a:ext cx="2054311" cy="4974369"/>
          </a:xfrm>
          <a:prstGeom prst="rect">
            <a:avLst/>
          </a:prstGeom>
        </p:spPr>
      </p:pic>
    </p:spTree>
    <p:extLst>
      <p:ext uri="{BB962C8B-B14F-4D97-AF65-F5344CB8AC3E}">
        <p14:creationId xmlns:p14="http://schemas.microsoft.com/office/powerpoint/2010/main" val="1558305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58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09D3CE1D-AC29-33E7-0F60-B9B0ABCBE8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6999" y="136525"/>
            <a:ext cx="2270760" cy="998220"/>
          </a:xfrm>
          <a:prstGeom prst="rect">
            <a:avLst/>
          </a:prstGeom>
        </p:spPr>
      </p:pic>
      <p:sp>
        <p:nvSpPr>
          <p:cNvPr id="20" name="Rectangle 19">
            <a:extLst>
              <a:ext uri="{FF2B5EF4-FFF2-40B4-BE49-F238E27FC236}">
                <a16:creationId xmlns:a16="http://schemas.microsoft.com/office/drawing/2014/main" id="{153D39BA-386C-A651-2251-74107E6300DF}"/>
              </a:ext>
            </a:extLst>
          </p:cNvPr>
          <p:cNvSpPr/>
          <p:nvPr userDrawn="1"/>
        </p:nvSpPr>
        <p:spPr>
          <a:xfrm>
            <a:off x="0" y="6294584"/>
            <a:ext cx="12192000" cy="563415"/>
          </a:xfrm>
          <a:prstGeom prst="rect">
            <a:avLst/>
          </a:prstGeom>
          <a:gradFill>
            <a:gsLst>
              <a:gs pos="97000">
                <a:schemeClr val="bg2">
                  <a:alpha val="85000"/>
                </a:schemeClr>
              </a:gs>
              <a:gs pos="9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Text&#10;&#10;Description automatically generated">
            <a:extLst>
              <a:ext uri="{FF2B5EF4-FFF2-40B4-BE49-F238E27FC236}">
                <a16:creationId xmlns:a16="http://schemas.microsoft.com/office/drawing/2014/main" id="{503B0C3A-9531-F769-7155-443CA5DAD8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740" y="6333818"/>
            <a:ext cx="2886961" cy="429242"/>
          </a:xfrm>
          <a:prstGeom prst="rect">
            <a:avLst/>
          </a:prstGeom>
        </p:spPr>
      </p:pic>
      <p:sp>
        <p:nvSpPr>
          <p:cNvPr id="22" name="Title 1">
            <a:extLst>
              <a:ext uri="{FF2B5EF4-FFF2-40B4-BE49-F238E27FC236}">
                <a16:creationId xmlns:a16="http://schemas.microsoft.com/office/drawing/2014/main" id="{F8BB0DCF-B140-B38A-A19D-DF703236F2DB}"/>
              </a:ext>
            </a:extLst>
          </p:cNvPr>
          <p:cNvSpPr txBox="1">
            <a:spLocks/>
          </p:cNvSpPr>
          <p:nvPr userDrawn="1"/>
        </p:nvSpPr>
        <p:spPr>
          <a:xfrm>
            <a:off x="7396242" y="6428348"/>
            <a:ext cx="1056168" cy="292180"/>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Q1 2023</a:t>
            </a:r>
            <a:endParaRPr lang="en-US" dirty="0"/>
          </a:p>
        </p:txBody>
      </p:sp>
      <p:sp>
        <p:nvSpPr>
          <p:cNvPr id="23" name="Text Placeholder 15">
            <a:extLst>
              <a:ext uri="{FF2B5EF4-FFF2-40B4-BE49-F238E27FC236}">
                <a16:creationId xmlns:a16="http://schemas.microsoft.com/office/drawing/2014/main" id="{3DB0D639-0156-DBB4-84A4-5D7D614EC64E}"/>
              </a:ext>
            </a:extLst>
          </p:cNvPr>
          <p:cNvSpPr>
            <a:spLocks noGrp="1"/>
          </p:cNvSpPr>
          <p:nvPr>
            <p:ph type="body" sz="quarter" idx="11" hasCustomPrompt="1"/>
          </p:nvPr>
        </p:nvSpPr>
        <p:spPr>
          <a:xfrm>
            <a:off x="8452410" y="6428348"/>
            <a:ext cx="3637990" cy="292180"/>
          </a:xfrm>
        </p:spPr>
        <p:txBody>
          <a:bodyPr>
            <a:normAutofit/>
          </a:bodyPr>
          <a:lstStyle>
            <a:lvl1pPr marL="0" indent="0">
              <a:buNone/>
              <a:defRPr sz="1600" b="0" i="0">
                <a:solidFill>
                  <a:schemeClr val="bg1"/>
                </a:solidFill>
                <a:latin typeface="DM Sans regular" pitchFamily="2" charset="0"/>
                <a:cs typeface="Arial" panose="020B0604020202020204" pitchFamily="34" charset="0"/>
              </a:defRPr>
            </a:lvl1pPr>
          </a:lstStyle>
          <a:p>
            <a:pPr lvl="0"/>
            <a:r>
              <a:rPr lang="en-GB" dirty="0"/>
              <a:t>Staffing Industry | Market Insights</a:t>
            </a:r>
          </a:p>
        </p:txBody>
      </p:sp>
    </p:spTree>
    <p:extLst>
      <p:ext uri="{BB962C8B-B14F-4D97-AF65-F5344CB8AC3E}">
        <p14:creationId xmlns:p14="http://schemas.microsoft.com/office/powerpoint/2010/main" val="1379139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7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8983BFC0-69FB-CB3B-45C0-967703B836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6999" y="136525"/>
            <a:ext cx="2270760" cy="998220"/>
          </a:xfrm>
          <a:prstGeom prst="rect">
            <a:avLst/>
          </a:prstGeom>
        </p:spPr>
      </p:pic>
      <p:sp>
        <p:nvSpPr>
          <p:cNvPr id="10" name="Rectangle 9">
            <a:extLst>
              <a:ext uri="{FF2B5EF4-FFF2-40B4-BE49-F238E27FC236}">
                <a16:creationId xmlns:a16="http://schemas.microsoft.com/office/drawing/2014/main" id="{B49E3B7B-7983-7FDC-7D5C-CAB95F914867}"/>
              </a:ext>
            </a:extLst>
          </p:cNvPr>
          <p:cNvSpPr/>
          <p:nvPr userDrawn="1"/>
        </p:nvSpPr>
        <p:spPr>
          <a:xfrm>
            <a:off x="0" y="6294584"/>
            <a:ext cx="12192000" cy="5634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Text&#10;&#10;Description automatically generated">
            <a:extLst>
              <a:ext uri="{FF2B5EF4-FFF2-40B4-BE49-F238E27FC236}">
                <a16:creationId xmlns:a16="http://schemas.microsoft.com/office/drawing/2014/main" id="{16DC9CA1-11EB-5685-36D4-BDB5FA5693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740" y="6333818"/>
            <a:ext cx="2886961" cy="429242"/>
          </a:xfrm>
          <a:prstGeom prst="rect">
            <a:avLst/>
          </a:prstGeom>
        </p:spPr>
      </p:pic>
      <p:sp>
        <p:nvSpPr>
          <p:cNvPr id="16" name="Title 1">
            <a:extLst>
              <a:ext uri="{FF2B5EF4-FFF2-40B4-BE49-F238E27FC236}">
                <a16:creationId xmlns:a16="http://schemas.microsoft.com/office/drawing/2014/main" id="{C38BEC49-D3DC-873B-E70C-7B565B53926F}"/>
              </a:ext>
            </a:extLst>
          </p:cNvPr>
          <p:cNvSpPr txBox="1">
            <a:spLocks/>
          </p:cNvSpPr>
          <p:nvPr userDrawn="1"/>
        </p:nvSpPr>
        <p:spPr>
          <a:xfrm>
            <a:off x="7396242" y="6428348"/>
            <a:ext cx="1056168" cy="292180"/>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1600" b="1" i="0" kern="1200">
                <a:solidFill>
                  <a:schemeClr val="bg2"/>
                </a:solidFill>
                <a:latin typeface="Arial" panose="020B0604020202020204" pitchFamily="34" charset="0"/>
                <a:ea typeface="+mj-ea"/>
                <a:cs typeface="Arial" panose="020B0604020202020204" pitchFamily="34" charset="0"/>
              </a:defRPr>
            </a:lvl1pPr>
          </a:lstStyle>
          <a:p>
            <a:r>
              <a:rPr lang="en-GB" dirty="0"/>
              <a:t>Q1 2023</a:t>
            </a:r>
            <a:endParaRPr lang="en-US" dirty="0"/>
          </a:p>
        </p:txBody>
      </p:sp>
      <p:sp>
        <p:nvSpPr>
          <p:cNvPr id="18" name="Text Placeholder 15">
            <a:extLst>
              <a:ext uri="{FF2B5EF4-FFF2-40B4-BE49-F238E27FC236}">
                <a16:creationId xmlns:a16="http://schemas.microsoft.com/office/drawing/2014/main" id="{778EF03F-10F7-0D6D-96C1-1C907AFA95AD}"/>
              </a:ext>
            </a:extLst>
          </p:cNvPr>
          <p:cNvSpPr>
            <a:spLocks noGrp="1"/>
          </p:cNvSpPr>
          <p:nvPr>
            <p:ph type="body" sz="quarter" idx="11" hasCustomPrompt="1"/>
          </p:nvPr>
        </p:nvSpPr>
        <p:spPr>
          <a:xfrm>
            <a:off x="8452410" y="6428348"/>
            <a:ext cx="3637990" cy="292180"/>
          </a:xfrm>
        </p:spPr>
        <p:txBody>
          <a:bodyPr>
            <a:normAutofit/>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pPr lvl="0"/>
            <a:r>
              <a:rPr lang="en-GB" dirty="0"/>
              <a:t>Staffing Industry | Market Insights</a:t>
            </a:r>
          </a:p>
        </p:txBody>
      </p:sp>
      <p:pic>
        <p:nvPicPr>
          <p:cNvPr id="19" name="Picture 18" descr="A picture containing background pattern&#10;&#10;Description automatically generated">
            <a:extLst>
              <a:ext uri="{FF2B5EF4-FFF2-40B4-BE49-F238E27FC236}">
                <a16:creationId xmlns:a16="http://schemas.microsoft.com/office/drawing/2014/main" id="{4DC67ACF-1E37-9060-377B-54E5A2F7B481}"/>
              </a:ext>
            </a:extLst>
          </p:cNvPr>
          <p:cNvPicPr>
            <a:picLocks noChangeAspect="1"/>
          </p:cNvPicPr>
          <p:nvPr userDrawn="1"/>
        </p:nvPicPr>
        <p:blipFill>
          <a:blip r:embed="rId5">
            <a:duotone>
              <a:prstClr val="black"/>
              <a:schemeClr val="tx2">
                <a:tint val="45000"/>
                <a:satMod val="400000"/>
              </a:schemeClr>
            </a:duotone>
          </a:blip>
          <a:stretch>
            <a:fillRect/>
          </a:stretch>
        </p:blipFill>
        <p:spPr>
          <a:xfrm>
            <a:off x="9211206" y="1329208"/>
            <a:ext cx="2054311" cy="4974369"/>
          </a:xfrm>
          <a:prstGeom prst="rect">
            <a:avLst/>
          </a:prstGeom>
        </p:spPr>
      </p:pic>
    </p:spTree>
    <p:extLst>
      <p:ext uri="{BB962C8B-B14F-4D97-AF65-F5344CB8AC3E}">
        <p14:creationId xmlns:p14="http://schemas.microsoft.com/office/powerpoint/2010/main" val="2843666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5DA0C914-2847-EC9D-DFF4-A1466F1548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6999" y="136525"/>
            <a:ext cx="2270760" cy="998220"/>
          </a:xfrm>
          <a:prstGeom prst="rect">
            <a:avLst/>
          </a:prstGeom>
        </p:spPr>
      </p:pic>
      <p:sp>
        <p:nvSpPr>
          <p:cNvPr id="15" name="Rectangle 14">
            <a:extLst>
              <a:ext uri="{FF2B5EF4-FFF2-40B4-BE49-F238E27FC236}">
                <a16:creationId xmlns:a16="http://schemas.microsoft.com/office/drawing/2014/main" id="{B9BBD6DB-AB73-CB95-8BCC-0D4B89BEC26D}"/>
              </a:ext>
            </a:extLst>
          </p:cNvPr>
          <p:cNvSpPr/>
          <p:nvPr userDrawn="1"/>
        </p:nvSpPr>
        <p:spPr>
          <a:xfrm>
            <a:off x="0" y="6294584"/>
            <a:ext cx="12192000" cy="563415"/>
          </a:xfrm>
          <a:prstGeom prst="rect">
            <a:avLst/>
          </a:prstGeom>
          <a:gradFill>
            <a:gsLst>
              <a:gs pos="97000">
                <a:schemeClr val="bg2">
                  <a:alpha val="85000"/>
                </a:schemeClr>
              </a:gs>
              <a:gs pos="9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Text&#10;&#10;Description automatically generated">
            <a:extLst>
              <a:ext uri="{FF2B5EF4-FFF2-40B4-BE49-F238E27FC236}">
                <a16:creationId xmlns:a16="http://schemas.microsoft.com/office/drawing/2014/main" id="{448735E9-C411-7094-FD90-A405F590DD6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2740" y="6333818"/>
            <a:ext cx="2886961" cy="429242"/>
          </a:xfrm>
          <a:prstGeom prst="rect">
            <a:avLst/>
          </a:prstGeom>
        </p:spPr>
      </p:pic>
      <p:sp>
        <p:nvSpPr>
          <p:cNvPr id="21" name="Title 1">
            <a:extLst>
              <a:ext uri="{FF2B5EF4-FFF2-40B4-BE49-F238E27FC236}">
                <a16:creationId xmlns:a16="http://schemas.microsoft.com/office/drawing/2014/main" id="{6AF2FDB2-698D-6AEE-37F0-ADB8BC6AFD47}"/>
              </a:ext>
            </a:extLst>
          </p:cNvPr>
          <p:cNvSpPr txBox="1">
            <a:spLocks/>
          </p:cNvSpPr>
          <p:nvPr userDrawn="1"/>
        </p:nvSpPr>
        <p:spPr>
          <a:xfrm>
            <a:off x="7396242" y="6428348"/>
            <a:ext cx="1056168" cy="292180"/>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Q1 2023</a:t>
            </a:r>
            <a:endParaRPr lang="en-US" dirty="0"/>
          </a:p>
        </p:txBody>
      </p:sp>
      <p:sp>
        <p:nvSpPr>
          <p:cNvPr id="22" name="Text Placeholder 15">
            <a:extLst>
              <a:ext uri="{FF2B5EF4-FFF2-40B4-BE49-F238E27FC236}">
                <a16:creationId xmlns:a16="http://schemas.microsoft.com/office/drawing/2014/main" id="{A7C75F08-DE00-10DD-B0FA-C4084E2DBB8B}"/>
              </a:ext>
            </a:extLst>
          </p:cNvPr>
          <p:cNvSpPr>
            <a:spLocks noGrp="1"/>
          </p:cNvSpPr>
          <p:nvPr>
            <p:ph type="body" sz="quarter" idx="11" hasCustomPrompt="1"/>
          </p:nvPr>
        </p:nvSpPr>
        <p:spPr>
          <a:xfrm>
            <a:off x="8452410" y="6428348"/>
            <a:ext cx="3637990" cy="292180"/>
          </a:xfrm>
        </p:spPr>
        <p:txBody>
          <a:bodyPr>
            <a:normAutofit/>
          </a:bodyPr>
          <a:lstStyle>
            <a:lvl1pPr marL="0" indent="0">
              <a:buNone/>
              <a:defRPr sz="1600" b="0" i="0">
                <a:solidFill>
                  <a:schemeClr val="bg1"/>
                </a:solidFill>
                <a:latin typeface="DM Sans regular" pitchFamily="2" charset="0"/>
                <a:cs typeface="Arial" panose="020B0604020202020204" pitchFamily="34" charset="0"/>
              </a:defRPr>
            </a:lvl1pPr>
          </a:lstStyle>
          <a:p>
            <a:pPr lvl="0"/>
            <a:r>
              <a:rPr lang="en-GB" dirty="0"/>
              <a:t>Staffing Industry | Market Insights</a:t>
            </a:r>
          </a:p>
        </p:txBody>
      </p:sp>
    </p:spTree>
    <p:extLst>
      <p:ext uri="{BB962C8B-B14F-4D97-AF65-F5344CB8AC3E}">
        <p14:creationId xmlns:p14="http://schemas.microsoft.com/office/powerpoint/2010/main" val="891432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68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D9BA65CF-1EE7-E050-1ABE-322446B12A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6999" y="136525"/>
            <a:ext cx="2270760" cy="998220"/>
          </a:xfrm>
          <a:prstGeom prst="rect">
            <a:avLst/>
          </a:prstGeom>
        </p:spPr>
      </p:pic>
      <p:sp>
        <p:nvSpPr>
          <p:cNvPr id="12" name="Rectangle 11">
            <a:extLst>
              <a:ext uri="{FF2B5EF4-FFF2-40B4-BE49-F238E27FC236}">
                <a16:creationId xmlns:a16="http://schemas.microsoft.com/office/drawing/2014/main" id="{76DDB1D0-4A38-60DC-A320-06B8029CFF65}"/>
              </a:ext>
            </a:extLst>
          </p:cNvPr>
          <p:cNvSpPr/>
          <p:nvPr userDrawn="1"/>
        </p:nvSpPr>
        <p:spPr>
          <a:xfrm>
            <a:off x="0" y="6294584"/>
            <a:ext cx="12192000" cy="563415"/>
          </a:xfrm>
          <a:prstGeom prst="rect">
            <a:avLst/>
          </a:prstGeom>
          <a:gradFill>
            <a:gsLst>
              <a:gs pos="97000">
                <a:schemeClr val="bg2">
                  <a:alpha val="85000"/>
                </a:schemeClr>
              </a:gs>
              <a:gs pos="9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Text&#10;&#10;Description automatically generated">
            <a:extLst>
              <a:ext uri="{FF2B5EF4-FFF2-40B4-BE49-F238E27FC236}">
                <a16:creationId xmlns:a16="http://schemas.microsoft.com/office/drawing/2014/main" id="{BAC5959A-D338-7BD8-339E-CDE346A3E4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740" y="6333818"/>
            <a:ext cx="2886961" cy="429242"/>
          </a:xfrm>
          <a:prstGeom prst="rect">
            <a:avLst/>
          </a:prstGeom>
        </p:spPr>
      </p:pic>
      <p:sp>
        <p:nvSpPr>
          <p:cNvPr id="25" name="Title 1">
            <a:extLst>
              <a:ext uri="{FF2B5EF4-FFF2-40B4-BE49-F238E27FC236}">
                <a16:creationId xmlns:a16="http://schemas.microsoft.com/office/drawing/2014/main" id="{945F93D4-1CEB-7301-E19B-EDB201FA06C3}"/>
              </a:ext>
            </a:extLst>
          </p:cNvPr>
          <p:cNvSpPr txBox="1">
            <a:spLocks/>
          </p:cNvSpPr>
          <p:nvPr userDrawn="1"/>
        </p:nvSpPr>
        <p:spPr>
          <a:xfrm>
            <a:off x="7396242" y="6428348"/>
            <a:ext cx="1056168" cy="292180"/>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Q1 2023</a:t>
            </a:r>
            <a:endParaRPr lang="en-US" dirty="0"/>
          </a:p>
        </p:txBody>
      </p:sp>
      <p:sp>
        <p:nvSpPr>
          <p:cNvPr id="26" name="Text Placeholder 15">
            <a:extLst>
              <a:ext uri="{FF2B5EF4-FFF2-40B4-BE49-F238E27FC236}">
                <a16:creationId xmlns:a16="http://schemas.microsoft.com/office/drawing/2014/main" id="{3F986F39-6FE3-4C65-19F9-8200207D3812}"/>
              </a:ext>
            </a:extLst>
          </p:cNvPr>
          <p:cNvSpPr>
            <a:spLocks noGrp="1"/>
          </p:cNvSpPr>
          <p:nvPr>
            <p:ph type="body" sz="quarter" idx="11" hasCustomPrompt="1"/>
          </p:nvPr>
        </p:nvSpPr>
        <p:spPr>
          <a:xfrm>
            <a:off x="8452410" y="6428348"/>
            <a:ext cx="3637990" cy="292180"/>
          </a:xfrm>
        </p:spPr>
        <p:txBody>
          <a:bodyPr>
            <a:normAutofit/>
          </a:bodyPr>
          <a:lstStyle>
            <a:lvl1pPr marL="0" indent="0">
              <a:buNone/>
              <a:defRPr sz="1600" b="0" i="0">
                <a:solidFill>
                  <a:schemeClr val="bg1"/>
                </a:solidFill>
                <a:latin typeface="DM Sans regular" pitchFamily="2" charset="0"/>
                <a:cs typeface="Arial" panose="020B0604020202020204" pitchFamily="34" charset="0"/>
              </a:defRPr>
            </a:lvl1pPr>
          </a:lstStyle>
          <a:p>
            <a:pPr lvl="0"/>
            <a:r>
              <a:rPr lang="en-GB" dirty="0"/>
              <a:t>Staffing Industry | Market Insights</a:t>
            </a:r>
          </a:p>
        </p:txBody>
      </p:sp>
    </p:spTree>
    <p:extLst>
      <p:ext uri="{BB962C8B-B14F-4D97-AF65-F5344CB8AC3E}">
        <p14:creationId xmlns:p14="http://schemas.microsoft.com/office/powerpoint/2010/main" val="2661389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84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dirty="0"/>
              <a:t>Click icon to add picture</a:t>
            </a:r>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Logo&#10;&#10;Description automatically generated">
            <a:extLst>
              <a:ext uri="{FF2B5EF4-FFF2-40B4-BE49-F238E27FC236}">
                <a16:creationId xmlns:a16="http://schemas.microsoft.com/office/drawing/2014/main" id="{C552BE05-46AE-7AA8-97B8-D970F739E3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6999" y="136525"/>
            <a:ext cx="2270760" cy="998220"/>
          </a:xfrm>
          <a:prstGeom prst="rect">
            <a:avLst/>
          </a:prstGeom>
        </p:spPr>
      </p:pic>
      <p:sp>
        <p:nvSpPr>
          <p:cNvPr id="16" name="Rectangle 15">
            <a:extLst>
              <a:ext uri="{FF2B5EF4-FFF2-40B4-BE49-F238E27FC236}">
                <a16:creationId xmlns:a16="http://schemas.microsoft.com/office/drawing/2014/main" id="{5F3D4C2F-C497-8D54-D191-1C2AC9CBC829}"/>
              </a:ext>
            </a:extLst>
          </p:cNvPr>
          <p:cNvSpPr/>
          <p:nvPr userDrawn="1"/>
        </p:nvSpPr>
        <p:spPr>
          <a:xfrm>
            <a:off x="0" y="6294584"/>
            <a:ext cx="12192000" cy="563415"/>
          </a:xfrm>
          <a:prstGeom prst="rect">
            <a:avLst/>
          </a:prstGeom>
          <a:gradFill>
            <a:gsLst>
              <a:gs pos="97000">
                <a:schemeClr val="bg2">
                  <a:alpha val="85000"/>
                </a:schemeClr>
              </a:gs>
              <a:gs pos="9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Text&#10;&#10;Description automatically generated">
            <a:extLst>
              <a:ext uri="{FF2B5EF4-FFF2-40B4-BE49-F238E27FC236}">
                <a16:creationId xmlns:a16="http://schemas.microsoft.com/office/drawing/2014/main" id="{F98D6BC8-7327-BDDD-AAC2-09BC763C24E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740" y="6333818"/>
            <a:ext cx="2886961" cy="429242"/>
          </a:xfrm>
          <a:prstGeom prst="rect">
            <a:avLst/>
          </a:prstGeom>
        </p:spPr>
      </p:pic>
      <p:sp>
        <p:nvSpPr>
          <p:cNvPr id="18" name="Title 1">
            <a:extLst>
              <a:ext uri="{FF2B5EF4-FFF2-40B4-BE49-F238E27FC236}">
                <a16:creationId xmlns:a16="http://schemas.microsoft.com/office/drawing/2014/main" id="{A7E0DA02-E85D-EF8B-BFB4-BF88370518FB}"/>
              </a:ext>
            </a:extLst>
          </p:cNvPr>
          <p:cNvSpPr txBox="1">
            <a:spLocks/>
          </p:cNvSpPr>
          <p:nvPr userDrawn="1"/>
        </p:nvSpPr>
        <p:spPr>
          <a:xfrm>
            <a:off x="7396242" y="6428348"/>
            <a:ext cx="1056168" cy="292180"/>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Q1 2023</a:t>
            </a:r>
            <a:endParaRPr lang="en-US" dirty="0"/>
          </a:p>
        </p:txBody>
      </p:sp>
      <p:sp>
        <p:nvSpPr>
          <p:cNvPr id="19" name="Text Placeholder 15">
            <a:extLst>
              <a:ext uri="{FF2B5EF4-FFF2-40B4-BE49-F238E27FC236}">
                <a16:creationId xmlns:a16="http://schemas.microsoft.com/office/drawing/2014/main" id="{24B13535-78F8-7BCE-5922-83D7F08BB007}"/>
              </a:ext>
            </a:extLst>
          </p:cNvPr>
          <p:cNvSpPr>
            <a:spLocks noGrp="1"/>
          </p:cNvSpPr>
          <p:nvPr>
            <p:ph type="body" sz="quarter" idx="11" hasCustomPrompt="1"/>
          </p:nvPr>
        </p:nvSpPr>
        <p:spPr>
          <a:xfrm>
            <a:off x="8452410" y="6428348"/>
            <a:ext cx="3637990" cy="292180"/>
          </a:xfrm>
        </p:spPr>
        <p:txBody>
          <a:bodyPr>
            <a:normAutofit/>
          </a:bodyPr>
          <a:lstStyle>
            <a:lvl1pPr marL="0" indent="0">
              <a:buNone/>
              <a:defRPr sz="1600" b="0" i="0">
                <a:solidFill>
                  <a:schemeClr val="bg1"/>
                </a:solidFill>
                <a:latin typeface="DM Sans regular" pitchFamily="2" charset="0"/>
                <a:cs typeface="Arial" panose="020B0604020202020204" pitchFamily="34" charset="0"/>
              </a:defRPr>
            </a:lvl1pPr>
          </a:lstStyle>
          <a:p>
            <a:pPr lvl="0"/>
            <a:r>
              <a:rPr lang="en-GB" dirty="0"/>
              <a:t>Staffing Industry | Market Insights</a:t>
            </a:r>
          </a:p>
        </p:txBody>
      </p:sp>
    </p:spTree>
    <p:extLst>
      <p:ext uri="{BB962C8B-B14F-4D97-AF65-F5344CB8AC3E}">
        <p14:creationId xmlns:p14="http://schemas.microsoft.com/office/powerpoint/2010/main" val="1200066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3/27/2025</a:t>
            </a:fld>
            <a:endParaRPr lang="en-US" noProof="0"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237305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44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3F11D89C-BD0B-B78D-EF95-BCF504FEED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6999" y="136525"/>
            <a:ext cx="2270760" cy="998220"/>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B2432924-EA50-1567-EE63-579BB5E0B745}"/>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10217259" y="4105947"/>
            <a:ext cx="1136541" cy="2752053"/>
          </a:xfrm>
          <a:prstGeom prst="rect">
            <a:avLst/>
          </a:prstGeom>
        </p:spPr>
      </p:pic>
    </p:spTree>
    <p:extLst>
      <p:ext uri="{BB962C8B-B14F-4D97-AF65-F5344CB8AC3E}">
        <p14:creationId xmlns:p14="http://schemas.microsoft.com/office/powerpoint/2010/main" val="238262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HRTech 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47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21" name="Picture 20" descr="Text&#10;&#10;Description automatically generated">
            <a:extLst>
              <a:ext uri="{FF2B5EF4-FFF2-40B4-BE49-F238E27FC236}">
                <a16:creationId xmlns:a16="http://schemas.microsoft.com/office/drawing/2014/main" id="{7BDD0E4D-055C-1A4B-9568-A90CD924C1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2740" y="6333818"/>
            <a:ext cx="2886961" cy="429242"/>
          </a:xfrm>
          <a:prstGeom prst="rect">
            <a:avLst/>
          </a:prstGeom>
        </p:spPr>
      </p:pic>
      <p:sp>
        <p:nvSpPr>
          <p:cNvPr id="8" name="Text Placeholder 12">
            <a:extLst>
              <a:ext uri="{FF2B5EF4-FFF2-40B4-BE49-F238E27FC236}">
                <a16:creationId xmlns:a16="http://schemas.microsoft.com/office/drawing/2014/main" id="{DDC8E736-63AF-4F47-9B21-4003B43222A5}"/>
              </a:ext>
            </a:extLst>
          </p:cNvPr>
          <p:cNvSpPr>
            <a:spLocks noGrp="1"/>
          </p:cNvSpPr>
          <p:nvPr>
            <p:ph type="body" sz="quarter" idx="10"/>
          </p:nvPr>
        </p:nvSpPr>
        <p:spPr>
          <a:xfrm>
            <a:off x="924954" y="446680"/>
            <a:ext cx="6240462" cy="563414"/>
          </a:xfrm>
        </p:spPr>
        <p:txBody>
          <a:bodyPr>
            <a:normAutofit/>
          </a:bodyPr>
          <a:lstStyle>
            <a:lvl1pPr marL="0" indent="0">
              <a:buNone/>
              <a:defRPr sz="2200" b="1" i="0" cap="all" baseline="0">
                <a:solidFill>
                  <a:schemeClr val="tx2"/>
                </a:solidFill>
                <a:latin typeface="DM Sans Bold" pitchFamily="2" charset="0"/>
                <a:cs typeface="Arial" panose="020B0604020202020204" pitchFamily="34" charset="0"/>
              </a:defRPr>
            </a:lvl1pPr>
          </a:lstStyle>
          <a:p>
            <a:pPr lvl="0"/>
            <a:r>
              <a:rPr lang="en-GB" dirty="0"/>
              <a:t>Click to edit Master text styles</a:t>
            </a:r>
          </a:p>
        </p:txBody>
      </p:sp>
      <p:pic>
        <p:nvPicPr>
          <p:cNvPr id="9" name="Picture 8" descr="Logo, company name&#10;&#10;Description automatically generated">
            <a:extLst>
              <a:ext uri="{FF2B5EF4-FFF2-40B4-BE49-F238E27FC236}">
                <a16:creationId xmlns:a16="http://schemas.microsoft.com/office/drawing/2014/main" id="{96CDAC2E-243F-B543-9C2F-537DA000EC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78501" y="66450"/>
            <a:ext cx="1918860" cy="843525"/>
          </a:xfrm>
          <a:prstGeom prst="rect">
            <a:avLst/>
          </a:prstGeom>
        </p:spPr>
      </p:pic>
      <p:cxnSp>
        <p:nvCxnSpPr>
          <p:cNvPr id="10" name="Straight Connector 9">
            <a:extLst>
              <a:ext uri="{FF2B5EF4-FFF2-40B4-BE49-F238E27FC236}">
                <a16:creationId xmlns:a16="http://schemas.microsoft.com/office/drawing/2014/main" id="{5DE9F26C-ED1E-7340-B26E-1CAA61D1D4D0}"/>
              </a:ext>
            </a:extLst>
          </p:cNvPr>
          <p:cNvCxnSpPr/>
          <p:nvPr userDrawn="1"/>
        </p:nvCxnSpPr>
        <p:spPr>
          <a:xfrm flipH="1">
            <a:off x="393403" y="1010094"/>
            <a:ext cx="11334308"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background pattern&#10;&#10;Description automatically generated">
            <a:extLst>
              <a:ext uri="{FF2B5EF4-FFF2-40B4-BE49-F238E27FC236}">
                <a16:creationId xmlns:a16="http://schemas.microsoft.com/office/drawing/2014/main" id="{952999AA-E859-A6F2-B3C8-9D9D2FC17159}"/>
              </a:ext>
            </a:extLst>
          </p:cNvPr>
          <p:cNvPicPr>
            <a:picLocks noChangeAspect="1"/>
          </p:cNvPicPr>
          <p:nvPr userDrawn="1"/>
        </p:nvPicPr>
        <p:blipFill>
          <a:blip r:embed="rId4"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93403" y="170860"/>
            <a:ext cx="346426" cy="838846"/>
          </a:xfrm>
          <a:prstGeom prst="rect">
            <a:avLst/>
          </a:prstGeom>
        </p:spPr>
      </p:pic>
      <p:sp>
        <p:nvSpPr>
          <p:cNvPr id="5" name="Rectangle 4">
            <a:extLst>
              <a:ext uri="{FF2B5EF4-FFF2-40B4-BE49-F238E27FC236}">
                <a16:creationId xmlns:a16="http://schemas.microsoft.com/office/drawing/2014/main" id="{FC09AE8D-52AA-EB9C-4DA3-0B1417F99CDE}"/>
              </a:ext>
            </a:extLst>
          </p:cNvPr>
          <p:cNvSpPr/>
          <p:nvPr userDrawn="1"/>
        </p:nvSpPr>
        <p:spPr>
          <a:xfrm>
            <a:off x="0" y="6294586"/>
            <a:ext cx="12192000" cy="5634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a:extLst>
              <a:ext uri="{FF2B5EF4-FFF2-40B4-BE49-F238E27FC236}">
                <a16:creationId xmlns:a16="http://schemas.microsoft.com/office/drawing/2014/main" id="{41952A5C-1A4D-04A4-7FA3-F6F240395D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2740" y="6333818"/>
            <a:ext cx="2886961" cy="429242"/>
          </a:xfrm>
          <a:prstGeom prst="rect">
            <a:avLst/>
          </a:prstGeom>
        </p:spPr>
      </p:pic>
      <p:sp>
        <p:nvSpPr>
          <p:cNvPr id="7" name="Title 1">
            <a:extLst>
              <a:ext uri="{FF2B5EF4-FFF2-40B4-BE49-F238E27FC236}">
                <a16:creationId xmlns:a16="http://schemas.microsoft.com/office/drawing/2014/main" id="{B2829C8E-C7A6-2346-78C3-EBF81011DC34}"/>
              </a:ext>
            </a:extLst>
          </p:cNvPr>
          <p:cNvSpPr>
            <a:spLocks noGrp="1"/>
          </p:cNvSpPr>
          <p:nvPr>
            <p:ph type="ctrTitle" hasCustomPrompt="1"/>
          </p:nvPr>
        </p:nvSpPr>
        <p:spPr>
          <a:xfrm>
            <a:off x="7091443" y="6428348"/>
            <a:ext cx="1056168" cy="292180"/>
          </a:xfrm>
        </p:spPr>
        <p:txBody>
          <a:bodyPr anchor="t">
            <a:normAutofit/>
          </a:bodyPr>
          <a:lstStyle>
            <a:lvl1pPr algn="l">
              <a:defRPr sz="1600" b="1" i="0">
                <a:solidFill>
                  <a:schemeClr val="bg2"/>
                </a:solidFill>
                <a:latin typeface="DM Sans regular" pitchFamily="2" charset="0"/>
                <a:cs typeface="Arial" panose="020B0604020202020204" pitchFamily="34" charset="0"/>
              </a:defRPr>
            </a:lvl1pPr>
          </a:lstStyle>
          <a:p>
            <a:r>
              <a:rPr lang="en-GB" dirty="0"/>
              <a:t>H1 2022</a:t>
            </a:r>
            <a:endParaRPr lang="en-US" dirty="0"/>
          </a:p>
        </p:txBody>
      </p:sp>
      <p:sp>
        <p:nvSpPr>
          <p:cNvPr id="11" name="Text Placeholder 15">
            <a:extLst>
              <a:ext uri="{FF2B5EF4-FFF2-40B4-BE49-F238E27FC236}">
                <a16:creationId xmlns:a16="http://schemas.microsoft.com/office/drawing/2014/main" id="{ECB5A68D-717C-0DC4-E099-32A108C829B6}"/>
              </a:ext>
            </a:extLst>
          </p:cNvPr>
          <p:cNvSpPr>
            <a:spLocks noGrp="1"/>
          </p:cNvSpPr>
          <p:nvPr>
            <p:ph type="body" sz="quarter" idx="11" hasCustomPrompt="1"/>
          </p:nvPr>
        </p:nvSpPr>
        <p:spPr>
          <a:xfrm>
            <a:off x="8292756" y="6420902"/>
            <a:ext cx="3739590" cy="386710"/>
          </a:xfrm>
        </p:spPr>
        <p:txBody>
          <a:bodyPr>
            <a:normAutofit/>
          </a:bodyPr>
          <a:lstStyle>
            <a:lvl1pPr marL="0" indent="0">
              <a:buNone/>
              <a:defRPr sz="1600" b="0" i="0">
                <a:solidFill>
                  <a:schemeClr val="bg1"/>
                </a:solidFill>
                <a:latin typeface="DM Sans regular" pitchFamily="2" charset="0"/>
                <a:cs typeface="Arial" panose="020B0604020202020204" pitchFamily="34" charset="0"/>
              </a:defRPr>
            </a:lvl1pPr>
          </a:lstStyle>
          <a:p>
            <a:pPr lvl="0"/>
            <a:r>
              <a:rPr lang="en-GB" dirty="0"/>
              <a:t>Workforce Solutions | Market Insights</a:t>
            </a:r>
          </a:p>
        </p:txBody>
      </p:sp>
    </p:spTree>
    <p:extLst>
      <p:ext uri="{BB962C8B-B14F-4D97-AF65-F5344CB8AC3E}">
        <p14:creationId xmlns:p14="http://schemas.microsoft.com/office/powerpoint/2010/main" val="3762442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als Snapshot Slide 1">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08A48E53-37E3-154C-828A-8954341D684A}"/>
              </a:ext>
            </a:extLst>
          </p:cNvPr>
          <p:cNvSpPr>
            <a:spLocks noGrp="1"/>
          </p:cNvSpPr>
          <p:nvPr>
            <p:ph type="body" sz="quarter" idx="10" hasCustomPrompt="1"/>
          </p:nvPr>
        </p:nvSpPr>
        <p:spPr>
          <a:xfrm>
            <a:off x="924954" y="446680"/>
            <a:ext cx="6240462" cy="563414"/>
          </a:xfrm>
        </p:spPr>
        <p:txBody>
          <a:bodyPr>
            <a:normAutofit/>
          </a:bodyPr>
          <a:lstStyle>
            <a:lvl1pPr marL="0" indent="0">
              <a:buNone/>
              <a:defRPr sz="2200" b="1" i="0" cap="all" baseline="0">
                <a:solidFill>
                  <a:schemeClr val="tx2"/>
                </a:solidFill>
                <a:latin typeface="Arial" panose="020B0604020202020204" pitchFamily="34" charset="0"/>
                <a:cs typeface="Arial" panose="020B0604020202020204" pitchFamily="34" charset="0"/>
              </a:defRPr>
            </a:lvl1pPr>
          </a:lstStyle>
          <a:p>
            <a:pPr lvl="0"/>
            <a:r>
              <a:rPr lang="en-GB" dirty="0"/>
              <a:t>DEALS SNAPSHOT</a:t>
            </a:r>
          </a:p>
        </p:txBody>
      </p:sp>
      <p:pic>
        <p:nvPicPr>
          <p:cNvPr id="7" name="Picture 6" descr="Logo, company name&#10;&#10;Description automatically generated">
            <a:extLst>
              <a:ext uri="{FF2B5EF4-FFF2-40B4-BE49-F238E27FC236}">
                <a16:creationId xmlns:a16="http://schemas.microsoft.com/office/drawing/2014/main" id="{A04A9893-6DD6-A340-9AAD-1A528C4EC2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78501" y="66450"/>
            <a:ext cx="1918860" cy="843525"/>
          </a:xfrm>
          <a:prstGeom prst="rect">
            <a:avLst/>
          </a:prstGeom>
        </p:spPr>
      </p:pic>
      <p:cxnSp>
        <p:nvCxnSpPr>
          <p:cNvPr id="17" name="Straight Connector 16">
            <a:extLst>
              <a:ext uri="{FF2B5EF4-FFF2-40B4-BE49-F238E27FC236}">
                <a16:creationId xmlns:a16="http://schemas.microsoft.com/office/drawing/2014/main" id="{B4178D5F-F378-0A4C-B7D3-C077416A9567}"/>
              </a:ext>
            </a:extLst>
          </p:cNvPr>
          <p:cNvCxnSpPr/>
          <p:nvPr userDrawn="1"/>
        </p:nvCxnSpPr>
        <p:spPr>
          <a:xfrm flipH="1">
            <a:off x="393403" y="1010094"/>
            <a:ext cx="11334308"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191AA9E0-2FC8-714F-97C1-C4B711612622}"/>
              </a:ext>
            </a:extLst>
          </p:cNvPr>
          <p:cNvSpPr/>
          <p:nvPr userDrawn="1"/>
        </p:nvSpPr>
        <p:spPr>
          <a:xfrm>
            <a:off x="3333846" y="1160994"/>
            <a:ext cx="5540037" cy="1329070"/>
          </a:xfrm>
          <a:prstGeom prst="rect">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Placeholder 21">
            <a:extLst>
              <a:ext uri="{FF2B5EF4-FFF2-40B4-BE49-F238E27FC236}">
                <a16:creationId xmlns:a16="http://schemas.microsoft.com/office/drawing/2014/main" id="{1E046487-8001-E94A-BB70-D19113D8AE7C}"/>
              </a:ext>
            </a:extLst>
          </p:cNvPr>
          <p:cNvSpPr>
            <a:spLocks noGrp="1"/>
          </p:cNvSpPr>
          <p:nvPr>
            <p:ph type="body" sz="quarter" idx="32" hasCustomPrompt="1"/>
          </p:nvPr>
        </p:nvSpPr>
        <p:spPr>
          <a:xfrm>
            <a:off x="6802276" y="1325743"/>
            <a:ext cx="784995" cy="382873"/>
          </a:xfrm>
        </p:spPr>
        <p:txBody>
          <a:bodyPr>
            <a:normAutofit/>
          </a:bodyPr>
          <a:lstStyle>
            <a:lvl1pPr marL="0" indent="0">
              <a:buNone/>
              <a:defRPr sz="1800" b="1" i="0" baseline="0">
                <a:solidFill>
                  <a:srgbClr val="29265B"/>
                </a:solidFill>
                <a:latin typeface="Arial" panose="020B0604020202020204" pitchFamily="34" charset="0"/>
                <a:cs typeface="Arial" panose="020B0604020202020204" pitchFamily="34" charset="0"/>
              </a:defRPr>
            </a:lvl1pPr>
          </a:lstStyle>
          <a:p>
            <a:pPr lvl="0"/>
            <a:r>
              <a:rPr lang="en-GB" dirty="0"/>
              <a:t>$</a:t>
            </a:r>
            <a:r>
              <a:rPr lang="en-GB" dirty="0" err="1"/>
              <a:t>XXb</a:t>
            </a:r>
            <a:endParaRPr lang="en-GB" dirty="0"/>
          </a:p>
        </p:txBody>
      </p:sp>
      <p:sp>
        <p:nvSpPr>
          <p:cNvPr id="49" name="Picture Placeholder 29">
            <a:extLst>
              <a:ext uri="{FF2B5EF4-FFF2-40B4-BE49-F238E27FC236}">
                <a16:creationId xmlns:a16="http://schemas.microsoft.com/office/drawing/2014/main" id="{15139E1F-5F3A-3841-80BB-313AD6F63A90}"/>
              </a:ext>
            </a:extLst>
          </p:cNvPr>
          <p:cNvSpPr>
            <a:spLocks noGrp="1"/>
          </p:cNvSpPr>
          <p:nvPr>
            <p:ph type="pic" sz="quarter" idx="33"/>
          </p:nvPr>
        </p:nvSpPr>
        <p:spPr>
          <a:xfrm>
            <a:off x="3543014" y="1362619"/>
            <a:ext cx="1057998" cy="959526"/>
          </a:xfrm>
        </p:spPr>
        <p:txBody>
          <a:bodyPr>
            <a:normAutofit/>
          </a:bodyPr>
          <a:lstStyle>
            <a:lvl1pPr marL="0" indent="0" algn="ctr">
              <a:buNone/>
              <a:defRPr sz="1400" b="0" i="0">
                <a:solidFill>
                  <a:srgbClr val="29265B"/>
                </a:solidFill>
                <a:latin typeface="Arial" panose="020B0604020202020204" pitchFamily="34" charset="0"/>
                <a:cs typeface="Arial" panose="020B0604020202020204" pitchFamily="34" charset="0"/>
              </a:defRPr>
            </a:lvl1pPr>
          </a:lstStyle>
          <a:p>
            <a:endParaRPr lang="en-US" dirty="0"/>
          </a:p>
        </p:txBody>
      </p:sp>
      <p:sp>
        <p:nvSpPr>
          <p:cNvPr id="50" name="Picture Placeholder 29">
            <a:extLst>
              <a:ext uri="{FF2B5EF4-FFF2-40B4-BE49-F238E27FC236}">
                <a16:creationId xmlns:a16="http://schemas.microsoft.com/office/drawing/2014/main" id="{C2866F7F-F2BF-0C4F-935D-EBA13DDA5A04}"/>
              </a:ext>
            </a:extLst>
          </p:cNvPr>
          <p:cNvSpPr>
            <a:spLocks noGrp="1"/>
          </p:cNvSpPr>
          <p:nvPr>
            <p:ph type="pic" sz="quarter" idx="34"/>
          </p:nvPr>
        </p:nvSpPr>
        <p:spPr>
          <a:xfrm>
            <a:off x="5172645" y="1369856"/>
            <a:ext cx="1057998" cy="959526"/>
          </a:xfrm>
        </p:spPr>
        <p:txBody>
          <a:bodyPr>
            <a:normAutofit/>
          </a:bodyPr>
          <a:lstStyle>
            <a:lvl1pPr marL="0" indent="0" algn="ctr">
              <a:buNone/>
              <a:defRPr sz="1400" b="0" i="0">
                <a:solidFill>
                  <a:srgbClr val="29265B"/>
                </a:solidFill>
                <a:latin typeface="Arial" panose="020B0604020202020204" pitchFamily="34" charset="0"/>
                <a:cs typeface="Arial" panose="020B0604020202020204" pitchFamily="34" charset="0"/>
              </a:defRPr>
            </a:lvl1pPr>
          </a:lstStyle>
          <a:p>
            <a:endParaRPr lang="en-US" dirty="0"/>
          </a:p>
        </p:txBody>
      </p:sp>
      <p:sp>
        <p:nvSpPr>
          <p:cNvPr id="51" name="Text Placeholder 21">
            <a:extLst>
              <a:ext uri="{FF2B5EF4-FFF2-40B4-BE49-F238E27FC236}">
                <a16:creationId xmlns:a16="http://schemas.microsoft.com/office/drawing/2014/main" id="{9559600B-AFEC-F64F-B997-DEB3217140CB}"/>
              </a:ext>
            </a:extLst>
          </p:cNvPr>
          <p:cNvSpPr>
            <a:spLocks noGrp="1"/>
          </p:cNvSpPr>
          <p:nvPr>
            <p:ph type="body" sz="quarter" idx="35" hasCustomPrompt="1"/>
          </p:nvPr>
        </p:nvSpPr>
        <p:spPr>
          <a:xfrm>
            <a:off x="7687931" y="1339178"/>
            <a:ext cx="991293" cy="369439"/>
          </a:xfrm>
        </p:spPr>
        <p:txBody>
          <a:bodyPr>
            <a:normAutofit/>
          </a:bodyPr>
          <a:lstStyle>
            <a:lvl1pPr marL="0" indent="0">
              <a:buNone/>
              <a:defRPr sz="800" b="0" i="0" baseline="0">
                <a:solidFill>
                  <a:srgbClr val="29265B"/>
                </a:solidFill>
                <a:latin typeface="Arial" panose="020B0604020202020204" pitchFamily="34" charset="0"/>
                <a:cs typeface="Arial" panose="020B0604020202020204" pitchFamily="34" charset="0"/>
              </a:defRPr>
            </a:lvl1pPr>
          </a:lstStyle>
          <a:p>
            <a:pPr lvl="0"/>
            <a:r>
              <a:rPr lang="en-GB" dirty="0"/>
              <a:t>TRANSACTION </a:t>
            </a:r>
            <a:br>
              <a:rPr lang="en-GB" dirty="0"/>
            </a:br>
            <a:r>
              <a:rPr lang="en-GB" dirty="0"/>
              <a:t>VALUE</a:t>
            </a:r>
          </a:p>
        </p:txBody>
      </p:sp>
      <p:sp>
        <p:nvSpPr>
          <p:cNvPr id="52" name="Text Placeholder 21">
            <a:extLst>
              <a:ext uri="{FF2B5EF4-FFF2-40B4-BE49-F238E27FC236}">
                <a16:creationId xmlns:a16="http://schemas.microsoft.com/office/drawing/2014/main" id="{7A56CAF2-2E93-584B-B165-B2C332DDCDA9}"/>
              </a:ext>
            </a:extLst>
          </p:cNvPr>
          <p:cNvSpPr>
            <a:spLocks noGrp="1"/>
          </p:cNvSpPr>
          <p:nvPr>
            <p:ph type="body" sz="quarter" idx="36" hasCustomPrompt="1"/>
          </p:nvPr>
        </p:nvSpPr>
        <p:spPr>
          <a:xfrm>
            <a:off x="6802276" y="1709747"/>
            <a:ext cx="784995" cy="382873"/>
          </a:xfrm>
        </p:spPr>
        <p:txBody>
          <a:bodyPr>
            <a:normAutofit/>
          </a:bodyPr>
          <a:lstStyle>
            <a:lvl1pPr marL="0" indent="0">
              <a:buNone/>
              <a:defRPr sz="1800" b="1" i="0" baseline="0">
                <a:solidFill>
                  <a:srgbClr val="29265B"/>
                </a:solidFill>
                <a:latin typeface="Arial" panose="020B0604020202020204" pitchFamily="34" charset="0"/>
                <a:cs typeface="Arial" panose="020B0604020202020204" pitchFamily="34" charset="0"/>
              </a:defRPr>
            </a:lvl1pPr>
          </a:lstStyle>
          <a:p>
            <a:pPr lvl="0"/>
            <a:r>
              <a:rPr lang="en-GB" dirty="0"/>
              <a:t>$</a:t>
            </a:r>
            <a:r>
              <a:rPr lang="en-GB" dirty="0" err="1"/>
              <a:t>XXb</a:t>
            </a:r>
            <a:endParaRPr lang="en-GB" dirty="0"/>
          </a:p>
        </p:txBody>
      </p:sp>
      <p:sp>
        <p:nvSpPr>
          <p:cNvPr id="53" name="Text Placeholder 21">
            <a:extLst>
              <a:ext uri="{FF2B5EF4-FFF2-40B4-BE49-F238E27FC236}">
                <a16:creationId xmlns:a16="http://schemas.microsoft.com/office/drawing/2014/main" id="{828EB762-4B66-9548-9821-7F4CFFA94FD7}"/>
              </a:ext>
            </a:extLst>
          </p:cNvPr>
          <p:cNvSpPr>
            <a:spLocks noGrp="1"/>
          </p:cNvSpPr>
          <p:nvPr>
            <p:ph type="body" sz="quarter" idx="37" hasCustomPrompt="1"/>
          </p:nvPr>
        </p:nvSpPr>
        <p:spPr>
          <a:xfrm>
            <a:off x="6802276" y="2107991"/>
            <a:ext cx="784995" cy="382873"/>
          </a:xfrm>
        </p:spPr>
        <p:txBody>
          <a:bodyPr>
            <a:normAutofit/>
          </a:bodyPr>
          <a:lstStyle>
            <a:lvl1pPr marL="0" indent="0">
              <a:buNone/>
              <a:defRPr sz="1800" b="1" i="0" baseline="0">
                <a:solidFill>
                  <a:srgbClr val="29265B"/>
                </a:solidFill>
                <a:latin typeface="Arial" panose="020B0604020202020204" pitchFamily="34" charset="0"/>
                <a:cs typeface="Arial" panose="020B0604020202020204" pitchFamily="34" charset="0"/>
              </a:defRPr>
            </a:lvl1pPr>
          </a:lstStyle>
          <a:p>
            <a:pPr lvl="0"/>
            <a:r>
              <a:rPr lang="en-GB" dirty="0" err="1"/>
              <a:t>X.Xx</a:t>
            </a:r>
            <a:endParaRPr lang="en-GB" dirty="0"/>
          </a:p>
        </p:txBody>
      </p:sp>
      <p:sp>
        <p:nvSpPr>
          <p:cNvPr id="55" name="Text Placeholder 21">
            <a:extLst>
              <a:ext uri="{FF2B5EF4-FFF2-40B4-BE49-F238E27FC236}">
                <a16:creationId xmlns:a16="http://schemas.microsoft.com/office/drawing/2014/main" id="{84510197-1817-6443-8E84-479E1A7DC97B}"/>
              </a:ext>
            </a:extLst>
          </p:cNvPr>
          <p:cNvSpPr>
            <a:spLocks noGrp="1"/>
          </p:cNvSpPr>
          <p:nvPr>
            <p:ph type="body" sz="quarter" idx="38" hasCustomPrompt="1"/>
          </p:nvPr>
        </p:nvSpPr>
        <p:spPr>
          <a:xfrm>
            <a:off x="7687931" y="1724055"/>
            <a:ext cx="991293" cy="369439"/>
          </a:xfrm>
        </p:spPr>
        <p:txBody>
          <a:bodyPr>
            <a:normAutofit/>
          </a:bodyPr>
          <a:lstStyle>
            <a:lvl1pPr marL="0" indent="0">
              <a:buNone/>
              <a:defRPr sz="800" b="0" i="0" baseline="0">
                <a:solidFill>
                  <a:srgbClr val="29265B"/>
                </a:solidFill>
                <a:latin typeface="Arial" panose="020B0604020202020204" pitchFamily="34" charset="0"/>
                <a:cs typeface="Arial" panose="020B0604020202020204" pitchFamily="34" charset="0"/>
              </a:defRPr>
            </a:lvl1pPr>
          </a:lstStyle>
          <a:p>
            <a:pPr lvl="0"/>
            <a:r>
              <a:rPr lang="en-GB" dirty="0"/>
              <a:t>TARGET’S REVENUE</a:t>
            </a:r>
          </a:p>
        </p:txBody>
      </p:sp>
      <p:sp>
        <p:nvSpPr>
          <p:cNvPr id="56" name="Text Placeholder 21">
            <a:extLst>
              <a:ext uri="{FF2B5EF4-FFF2-40B4-BE49-F238E27FC236}">
                <a16:creationId xmlns:a16="http://schemas.microsoft.com/office/drawing/2014/main" id="{3DB2E000-3446-F74F-A172-0AE707EB7D96}"/>
              </a:ext>
            </a:extLst>
          </p:cNvPr>
          <p:cNvSpPr>
            <a:spLocks noGrp="1"/>
          </p:cNvSpPr>
          <p:nvPr>
            <p:ph type="body" sz="quarter" idx="39" hasCustomPrompt="1"/>
          </p:nvPr>
        </p:nvSpPr>
        <p:spPr>
          <a:xfrm>
            <a:off x="7687930" y="2107059"/>
            <a:ext cx="991293" cy="369439"/>
          </a:xfrm>
        </p:spPr>
        <p:txBody>
          <a:bodyPr>
            <a:normAutofit/>
          </a:bodyPr>
          <a:lstStyle>
            <a:lvl1pPr marL="0" indent="0">
              <a:buNone/>
              <a:defRPr sz="800" b="0" i="0" baseline="0">
                <a:solidFill>
                  <a:srgbClr val="29265B"/>
                </a:solidFill>
                <a:latin typeface="Arial" panose="020B0604020202020204" pitchFamily="34" charset="0"/>
                <a:cs typeface="Arial" panose="020B0604020202020204" pitchFamily="34" charset="0"/>
              </a:defRPr>
            </a:lvl1pPr>
          </a:lstStyle>
          <a:p>
            <a:pPr lvl="0"/>
            <a:r>
              <a:rPr lang="en-GB" dirty="0"/>
              <a:t>REVENUE</a:t>
            </a:r>
            <a:br>
              <a:rPr lang="en-GB" dirty="0"/>
            </a:br>
            <a:r>
              <a:rPr lang="en-GB" dirty="0"/>
              <a:t>MULTIPLE</a:t>
            </a:r>
          </a:p>
        </p:txBody>
      </p:sp>
      <p:sp>
        <p:nvSpPr>
          <p:cNvPr id="58" name="Rectangle 57">
            <a:extLst>
              <a:ext uri="{FF2B5EF4-FFF2-40B4-BE49-F238E27FC236}">
                <a16:creationId xmlns:a16="http://schemas.microsoft.com/office/drawing/2014/main" id="{5BC22BD7-2A07-FC47-B6B2-78CE5132560A}"/>
              </a:ext>
            </a:extLst>
          </p:cNvPr>
          <p:cNvSpPr/>
          <p:nvPr userDrawn="1"/>
        </p:nvSpPr>
        <p:spPr>
          <a:xfrm>
            <a:off x="3333846" y="2723219"/>
            <a:ext cx="5540037" cy="3403445"/>
          </a:xfrm>
          <a:prstGeom prst="rect">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 Placeholder 21">
            <a:extLst>
              <a:ext uri="{FF2B5EF4-FFF2-40B4-BE49-F238E27FC236}">
                <a16:creationId xmlns:a16="http://schemas.microsoft.com/office/drawing/2014/main" id="{A8E7B3C3-DA14-174F-BE7A-682AA199F015}"/>
              </a:ext>
            </a:extLst>
          </p:cNvPr>
          <p:cNvSpPr>
            <a:spLocks noGrp="1"/>
          </p:cNvSpPr>
          <p:nvPr>
            <p:ph type="body" sz="quarter" idx="40" hasCustomPrompt="1"/>
          </p:nvPr>
        </p:nvSpPr>
        <p:spPr>
          <a:xfrm>
            <a:off x="3507059" y="2882904"/>
            <a:ext cx="5172164" cy="3014236"/>
          </a:xfrm>
        </p:spPr>
        <p:txBody>
          <a:bodyPr>
            <a:normAutofit/>
          </a:bodyPr>
          <a:lstStyle>
            <a:lvl1pPr marL="171450" indent="-171450">
              <a:buFont typeface="Arial" panose="020B0604020202020204" pitchFamily="34" charset="0"/>
              <a:buChar char="•"/>
              <a:defRPr sz="1000" b="0" i="0">
                <a:solidFill>
                  <a:srgbClr val="29265B"/>
                </a:solidFill>
                <a:latin typeface="Arial" panose="020B0604020202020204" pitchFamily="34" charset="0"/>
                <a:cs typeface="Arial" panose="020B0604020202020204" pitchFamily="34" charset="0"/>
              </a:defRPr>
            </a:lvl1pPr>
          </a:lstStyle>
          <a:p>
            <a:pPr lvl="0"/>
            <a:r>
              <a:rPr lang="en-GB" dirty="0"/>
              <a:t>Dummy bullet text</a:t>
            </a:r>
          </a:p>
          <a:p>
            <a:pPr lvl="0"/>
            <a:r>
              <a:rPr lang="en-GB" dirty="0"/>
              <a:t>Dummy bullet text</a:t>
            </a:r>
          </a:p>
          <a:p>
            <a:pPr lvl="0"/>
            <a:r>
              <a:rPr lang="en-GB" dirty="0"/>
              <a:t>Dummy bullet text</a:t>
            </a:r>
          </a:p>
        </p:txBody>
      </p:sp>
      <p:pic>
        <p:nvPicPr>
          <p:cNvPr id="3" name="Picture 2" descr="A picture containing background pattern&#10;&#10;Description automatically generated">
            <a:extLst>
              <a:ext uri="{FF2B5EF4-FFF2-40B4-BE49-F238E27FC236}">
                <a16:creationId xmlns:a16="http://schemas.microsoft.com/office/drawing/2014/main" id="{517060A6-7C97-CDE5-C33F-B48DC703C9A5}"/>
              </a:ext>
            </a:extLst>
          </p:cNvPr>
          <p:cNvPicPr>
            <a:picLocks noChangeAspect="1"/>
          </p:cNvPicPr>
          <p:nvPr userDrawn="1"/>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93403" y="170860"/>
            <a:ext cx="346426" cy="838846"/>
          </a:xfrm>
          <a:prstGeom prst="rect">
            <a:avLst/>
          </a:prstGeom>
        </p:spPr>
      </p:pic>
      <p:sp>
        <p:nvSpPr>
          <p:cNvPr id="2" name="Rectangle 1">
            <a:extLst>
              <a:ext uri="{FF2B5EF4-FFF2-40B4-BE49-F238E27FC236}">
                <a16:creationId xmlns:a16="http://schemas.microsoft.com/office/drawing/2014/main" id="{9653F536-916E-5399-4E13-B042F8710EBF}"/>
              </a:ext>
            </a:extLst>
          </p:cNvPr>
          <p:cNvSpPr/>
          <p:nvPr userDrawn="1"/>
        </p:nvSpPr>
        <p:spPr>
          <a:xfrm>
            <a:off x="0" y="6294586"/>
            <a:ext cx="12192000" cy="5634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ext&#10;&#10;Description automatically generated">
            <a:extLst>
              <a:ext uri="{FF2B5EF4-FFF2-40B4-BE49-F238E27FC236}">
                <a16:creationId xmlns:a16="http://schemas.microsoft.com/office/drawing/2014/main" id="{9AD5181A-CCC9-8160-9860-BBB4F115CA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740" y="6333818"/>
            <a:ext cx="2886961" cy="429242"/>
          </a:xfrm>
          <a:prstGeom prst="rect">
            <a:avLst/>
          </a:prstGeom>
        </p:spPr>
      </p:pic>
      <p:sp>
        <p:nvSpPr>
          <p:cNvPr id="5" name="Title 1">
            <a:extLst>
              <a:ext uri="{FF2B5EF4-FFF2-40B4-BE49-F238E27FC236}">
                <a16:creationId xmlns:a16="http://schemas.microsoft.com/office/drawing/2014/main" id="{BC34FACA-C639-DE9D-4E71-6434B1E835D3}"/>
              </a:ext>
            </a:extLst>
          </p:cNvPr>
          <p:cNvSpPr>
            <a:spLocks noGrp="1"/>
          </p:cNvSpPr>
          <p:nvPr>
            <p:ph type="ctrTitle" hasCustomPrompt="1"/>
          </p:nvPr>
        </p:nvSpPr>
        <p:spPr>
          <a:xfrm>
            <a:off x="7091443" y="6428348"/>
            <a:ext cx="1056168" cy="292180"/>
          </a:xfrm>
        </p:spPr>
        <p:txBody>
          <a:bodyPr anchor="t">
            <a:normAutofit/>
          </a:bodyPr>
          <a:lstStyle>
            <a:lvl1pPr algn="l">
              <a:defRPr sz="1600" b="1" i="0">
                <a:solidFill>
                  <a:schemeClr val="bg2"/>
                </a:solidFill>
                <a:latin typeface="DM Sans regular" pitchFamily="2" charset="0"/>
                <a:cs typeface="Arial" panose="020B0604020202020204" pitchFamily="34" charset="0"/>
              </a:defRPr>
            </a:lvl1pPr>
          </a:lstStyle>
          <a:p>
            <a:r>
              <a:rPr lang="en-GB" dirty="0"/>
              <a:t>H1 2022</a:t>
            </a:r>
            <a:endParaRPr lang="en-US" dirty="0"/>
          </a:p>
        </p:txBody>
      </p:sp>
      <p:sp>
        <p:nvSpPr>
          <p:cNvPr id="8" name="Text Placeholder 15">
            <a:extLst>
              <a:ext uri="{FF2B5EF4-FFF2-40B4-BE49-F238E27FC236}">
                <a16:creationId xmlns:a16="http://schemas.microsoft.com/office/drawing/2014/main" id="{0A3B7EE6-0CF8-BD47-6366-89EC67004B27}"/>
              </a:ext>
            </a:extLst>
          </p:cNvPr>
          <p:cNvSpPr>
            <a:spLocks noGrp="1"/>
          </p:cNvSpPr>
          <p:nvPr>
            <p:ph type="body" sz="quarter" idx="11" hasCustomPrompt="1"/>
          </p:nvPr>
        </p:nvSpPr>
        <p:spPr>
          <a:xfrm>
            <a:off x="8292756" y="6420902"/>
            <a:ext cx="3739590" cy="386710"/>
          </a:xfrm>
        </p:spPr>
        <p:txBody>
          <a:bodyPr>
            <a:normAutofit/>
          </a:bodyPr>
          <a:lstStyle>
            <a:lvl1pPr marL="0" indent="0">
              <a:buNone/>
              <a:defRPr sz="1600" b="0" i="0">
                <a:solidFill>
                  <a:schemeClr val="bg1"/>
                </a:solidFill>
                <a:latin typeface="DM Sans regular" pitchFamily="2" charset="0"/>
                <a:cs typeface="Arial" panose="020B0604020202020204" pitchFamily="34" charset="0"/>
              </a:defRPr>
            </a:lvl1pPr>
          </a:lstStyle>
          <a:p>
            <a:pPr lvl="0"/>
            <a:r>
              <a:rPr lang="en-GB" dirty="0"/>
              <a:t>Workforce Solutions | Market Insights</a:t>
            </a:r>
          </a:p>
        </p:txBody>
      </p:sp>
    </p:spTree>
    <p:extLst>
      <p:ext uri="{BB962C8B-B14F-4D97-AF65-F5344CB8AC3E}">
        <p14:creationId xmlns:p14="http://schemas.microsoft.com/office/powerpoint/2010/main" val="11871899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als Snapshot Slide 2">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08A48E53-37E3-154C-828A-8954341D684A}"/>
              </a:ext>
            </a:extLst>
          </p:cNvPr>
          <p:cNvSpPr>
            <a:spLocks noGrp="1"/>
          </p:cNvSpPr>
          <p:nvPr>
            <p:ph type="body" sz="quarter" idx="10" hasCustomPrompt="1"/>
          </p:nvPr>
        </p:nvSpPr>
        <p:spPr>
          <a:xfrm>
            <a:off x="924954" y="446680"/>
            <a:ext cx="6240462" cy="563414"/>
          </a:xfrm>
        </p:spPr>
        <p:txBody>
          <a:bodyPr>
            <a:normAutofit/>
          </a:bodyPr>
          <a:lstStyle>
            <a:lvl1pPr marL="0" indent="0">
              <a:buNone/>
              <a:defRPr lang="en-GB" sz="2200" b="1" i="0" kern="1200" cap="all" baseline="0" dirty="0">
                <a:solidFill>
                  <a:schemeClr val="tx2"/>
                </a:solidFill>
                <a:latin typeface="Arial" panose="020B0604020202020204" pitchFamily="34" charset="0"/>
                <a:ea typeface="+mn-ea"/>
                <a:cs typeface="Arial" panose="020B0604020202020204" pitchFamily="34" charset="0"/>
              </a:defRPr>
            </a:lvl1pPr>
          </a:lstStyle>
          <a:p>
            <a:pPr lvl="0"/>
            <a:r>
              <a:rPr lang="en-GB" dirty="0"/>
              <a:t>DEALS SNAPSHOT</a:t>
            </a:r>
          </a:p>
        </p:txBody>
      </p:sp>
      <p:pic>
        <p:nvPicPr>
          <p:cNvPr id="7" name="Picture 6" descr="Logo, company name&#10;&#10;Description automatically generated">
            <a:extLst>
              <a:ext uri="{FF2B5EF4-FFF2-40B4-BE49-F238E27FC236}">
                <a16:creationId xmlns:a16="http://schemas.microsoft.com/office/drawing/2014/main" id="{A04A9893-6DD6-A340-9AAD-1A528C4EC2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78501" y="66450"/>
            <a:ext cx="1918860" cy="843525"/>
          </a:xfrm>
          <a:prstGeom prst="rect">
            <a:avLst/>
          </a:prstGeom>
        </p:spPr>
      </p:pic>
      <p:sp>
        <p:nvSpPr>
          <p:cNvPr id="12" name="Rectangle 11">
            <a:extLst>
              <a:ext uri="{FF2B5EF4-FFF2-40B4-BE49-F238E27FC236}">
                <a16:creationId xmlns:a16="http://schemas.microsoft.com/office/drawing/2014/main" id="{34C2BE31-9372-A84B-97CD-AD2A6BF3B1B1}"/>
              </a:ext>
            </a:extLst>
          </p:cNvPr>
          <p:cNvSpPr/>
          <p:nvPr userDrawn="1"/>
        </p:nvSpPr>
        <p:spPr>
          <a:xfrm>
            <a:off x="393403" y="1424763"/>
            <a:ext cx="5540037" cy="1329070"/>
          </a:xfrm>
          <a:prstGeom prst="rect">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094AB61-D176-9646-BC83-B599205CC9DA}"/>
              </a:ext>
            </a:extLst>
          </p:cNvPr>
          <p:cNvSpPr/>
          <p:nvPr userDrawn="1"/>
        </p:nvSpPr>
        <p:spPr>
          <a:xfrm>
            <a:off x="6187674" y="1424763"/>
            <a:ext cx="5540037" cy="1329070"/>
          </a:xfrm>
          <a:prstGeom prst="rect">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A1C0243-6B50-9242-B3E2-DDE5A8483776}"/>
              </a:ext>
            </a:extLst>
          </p:cNvPr>
          <p:cNvSpPr/>
          <p:nvPr userDrawn="1"/>
        </p:nvSpPr>
        <p:spPr>
          <a:xfrm>
            <a:off x="393403" y="2966484"/>
            <a:ext cx="5540037" cy="1329070"/>
          </a:xfrm>
          <a:prstGeom prst="rect">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0DFD22E-F65C-FB4A-8D02-91953E594105}"/>
              </a:ext>
            </a:extLst>
          </p:cNvPr>
          <p:cNvSpPr/>
          <p:nvPr userDrawn="1"/>
        </p:nvSpPr>
        <p:spPr>
          <a:xfrm>
            <a:off x="6187674" y="2966484"/>
            <a:ext cx="5540037" cy="1329070"/>
          </a:xfrm>
          <a:prstGeom prst="rect">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4429392-68F6-6A47-BBAB-0A789190364A}"/>
              </a:ext>
            </a:extLst>
          </p:cNvPr>
          <p:cNvSpPr/>
          <p:nvPr userDrawn="1"/>
        </p:nvSpPr>
        <p:spPr>
          <a:xfrm>
            <a:off x="393403" y="4529470"/>
            <a:ext cx="5540037" cy="1329070"/>
          </a:xfrm>
          <a:prstGeom prst="rect">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C0086FB-634D-D342-9D87-E59FAD65CE3F}"/>
              </a:ext>
            </a:extLst>
          </p:cNvPr>
          <p:cNvSpPr/>
          <p:nvPr userDrawn="1"/>
        </p:nvSpPr>
        <p:spPr>
          <a:xfrm>
            <a:off x="6187674" y="4529470"/>
            <a:ext cx="5540037" cy="1329070"/>
          </a:xfrm>
          <a:prstGeom prst="rect">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1">
            <a:extLst>
              <a:ext uri="{FF2B5EF4-FFF2-40B4-BE49-F238E27FC236}">
                <a16:creationId xmlns:a16="http://schemas.microsoft.com/office/drawing/2014/main" id="{9A07ACC4-2D35-E348-8DBC-E61C665B2318}"/>
              </a:ext>
            </a:extLst>
          </p:cNvPr>
          <p:cNvSpPr>
            <a:spLocks noGrp="1"/>
          </p:cNvSpPr>
          <p:nvPr>
            <p:ph type="body" sz="quarter" idx="12"/>
          </p:nvPr>
        </p:nvSpPr>
        <p:spPr>
          <a:xfrm>
            <a:off x="1860550" y="1531087"/>
            <a:ext cx="4073525" cy="1105787"/>
          </a:xfrm>
        </p:spPr>
        <p:txBody>
          <a:bodyPr>
            <a:normAutofit/>
          </a:bodyPr>
          <a:lstStyle>
            <a:lvl1pPr marL="0" indent="0">
              <a:buNone/>
              <a:defRPr sz="900" b="0" i="0">
                <a:solidFill>
                  <a:srgbClr val="29265B"/>
                </a:solidFill>
                <a:latin typeface="Arial" panose="020B0604020202020204" pitchFamily="34" charset="0"/>
                <a:cs typeface="Arial" panose="020B0604020202020204" pitchFamily="34" charset="0"/>
              </a:defRPr>
            </a:lvl1pPr>
          </a:lstStyle>
          <a:p>
            <a:pPr lvl="0"/>
            <a:r>
              <a:rPr lang="en-GB" dirty="0"/>
              <a:t>Click to edit Master text style</a:t>
            </a:r>
          </a:p>
        </p:txBody>
      </p:sp>
      <p:sp>
        <p:nvSpPr>
          <p:cNvPr id="24" name="Text Placeholder 21">
            <a:extLst>
              <a:ext uri="{FF2B5EF4-FFF2-40B4-BE49-F238E27FC236}">
                <a16:creationId xmlns:a16="http://schemas.microsoft.com/office/drawing/2014/main" id="{7786C05F-959B-8E40-AA10-5EFFE81F5CC8}"/>
              </a:ext>
            </a:extLst>
          </p:cNvPr>
          <p:cNvSpPr>
            <a:spLocks noGrp="1"/>
          </p:cNvSpPr>
          <p:nvPr>
            <p:ph type="body" sz="quarter" idx="13"/>
          </p:nvPr>
        </p:nvSpPr>
        <p:spPr>
          <a:xfrm>
            <a:off x="7644662" y="1531087"/>
            <a:ext cx="4073525" cy="1105787"/>
          </a:xfrm>
        </p:spPr>
        <p:txBody>
          <a:bodyPr>
            <a:normAutofit/>
          </a:bodyPr>
          <a:lstStyle>
            <a:lvl1pPr marL="0" indent="0">
              <a:buNone/>
              <a:defRPr sz="900" b="0" i="0">
                <a:solidFill>
                  <a:srgbClr val="29265B"/>
                </a:solidFill>
                <a:latin typeface="Arial" panose="020B0604020202020204" pitchFamily="34" charset="0"/>
                <a:cs typeface="Arial" panose="020B0604020202020204" pitchFamily="34" charset="0"/>
              </a:defRPr>
            </a:lvl1pPr>
          </a:lstStyle>
          <a:p>
            <a:pPr lvl="0"/>
            <a:r>
              <a:rPr lang="en-GB" dirty="0"/>
              <a:t>Click to edit Master text style</a:t>
            </a:r>
          </a:p>
        </p:txBody>
      </p:sp>
      <p:sp>
        <p:nvSpPr>
          <p:cNvPr id="25" name="Text Placeholder 21">
            <a:extLst>
              <a:ext uri="{FF2B5EF4-FFF2-40B4-BE49-F238E27FC236}">
                <a16:creationId xmlns:a16="http://schemas.microsoft.com/office/drawing/2014/main" id="{79449C64-C7CF-F444-8668-9AE694CF07B4}"/>
              </a:ext>
            </a:extLst>
          </p:cNvPr>
          <p:cNvSpPr>
            <a:spLocks noGrp="1"/>
          </p:cNvSpPr>
          <p:nvPr>
            <p:ph type="body" sz="quarter" idx="14"/>
          </p:nvPr>
        </p:nvSpPr>
        <p:spPr>
          <a:xfrm>
            <a:off x="1860550" y="3072808"/>
            <a:ext cx="4073525" cy="1105787"/>
          </a:xfrm>
        </p:spPr>
        <p:txBody>
          <a:bodyPr>
            <a:normAutofit/>
          </a:bodyPr>
          <a:lstStyle>
            <a:lvl1pPr marL="0" indent="0">
              <a:buNone/>
              <a:defRPr sz="900" b="0" i="0">
                <a:solidFill>
                  <a:srgbClr val="29265B"/>
                </a:solidFill>
                <a:latin typeface="Arial" panose="020B0604020202020204" pitchFamily="34" charset="0"/>
                <a:cs typeface="Arial" panose="020B0604020202020204" pitchFamily="34" charset="0"/>
              </a:defRPr>
            </a:lvl1pPr>
          </a:lstStyle>
          <a:p>
            <a:pPr lvl="0"/>
            <a:r>
              <a:rPr lang="en-GB" dirty="0"/>
              <a:t>Click to edit Master text style</a:t>
            </a:r>
          </a:p>
        </p:txBody>
      </p:sp>
      <p:sp>
        <p:nvSpPr>
          <p:cNvPr id="26" name="Text Placeholder 21">
            <a:extLst>
              <a:ext uri="{FF2B5EF4-FFF2-40B4-BE49-F238E27FC236}">
                <a16:creationId xmlns:a16="http://schemas.microsoft.com/office/drawing/2014/main" id="{6B815DB3-6D5E-6E4C-9162-69D63E2179D9}"/>
              </a:ext>
            </a:extLst>
          </p:cNvPr>
          <p:cNvSpPr>
            <a:spLocks noGrp="1"/>
          </p:cNvSpPr>
          <p:nvPr>
            <p:ph type="body" sz="quarter" idx="15"/>
          </p:nvPr>
        </p:nvSpPr>
        <p:spPr>
          <a:xfrm>
            <a:off x="7644662" y="3072808"/>
            <a:ext cx="4073525" cy="1105787"/>
          </a:xfrm>
        </p:spPr>
        <p:txBody>
          <a:bodyPr>
            <a:normAutofit/>
          </a:bodyPr>
          <a:lstStyle>
            <a:lvl1pPr marL="0" indent="0">
              <a:buNone/>
              <a:defRPr sz="900" b="0" i="0">
                <a:solidFill>
                  <a:srgbClr val="29265B"/>
                </a:solidFill>
                <a:latin typeface="Arial" panose="020B0604020202020204" pitchFamily="34" charset="0"/>
                <a:cs typeface="Arial" panose="020B0604020202020204" pitchFamily="34" charset="0"/>
              </a:defRPr>
            </a:lvl1pPr>
          </a:lstStyle>
          <a:p>
            <a:pPr lvl="0"/>
            <a:r>
              <a:rPr lang="en-GB" dirty="0"/>
              <a:t>Click to edit Master text style</a:t>
            </a:r>
          </a:p>
        </p:txBody>
      </p:sp>
      <p:sp>
        <p:nvSpPr>
          <p:cNvPr id="27" name="Text Placeholder 21">
            <a:extLst>
              <a:ext uri="{FF2B5EF4-FFF2-40B4-BE49-F238E27FC236}">
                <a16:creationId xmlns:a16="http://schemas.microsoft.com/office/drawing/2014/main" id="{2C21C66D-D228-7B4B-A1E1-AAE357172C87}"/>
              </a:ext>
            </a:extLst>
          </p:cNvPr>
          <p:cNvSpPr>
            <a:spLocks noGrp="1"/>
          </p:cNvSpPr>
          <p:nvPr>
            <p:ph type="body" sz="quarter" idx="16"/>
          </p:nvPr>
        </p:nvSpPr>
        <p:spPr>
          <a:xfrm>
            <a:off x="1860550" y="4646427"/>
            <a:ext cx="4073525" cy="1105787"/>
          </a:xfrm>
        </p:spPr>
        <p:txBody>
          <a:bodyPr>
            <a:normAutofit/>
          </a:bodyPr>
          <a:lstStyle>
            <a:lvl1pPr marL="0" indent="0">
              <a:buNone/>
              <a:defRPr sz="900" b="0" i="0">
                <a:solidFill>
                  <a:srgbClr val="29265B"/>
                </a:solidFill>
                <a:latin typeface="Arial" panose="020B0604020202020204" pitchFamily="34" charset="0"/>
                <a:cs typeface="Arial" panose="020B0604020202020204" pitchFamily="34" charset="0"/>
              </a:defRPr>
            </a:lvl1pPr>
          </a:lstStyle>
          <a:p>
            <a:pPr lvl="0"/>
            <a:r>
              <a:rPr lang="en-GB" dirty="0"/>
              <a:t>Click to edit Master text style</a:t>
            </a:r>
          </a:p>
        </p:txBody>
      </p:sp>
      <p:sp>
        <p:nvSpPr>
          <p:cNvPr id="28" name="Text Placeholder 21">
            <a:extLst>
              <a:ext uri="{FF2B5EF4-FFF2-40B4-BE49-F238E27FC236}">
                <a16:creationId xmlns:a16="http://schemas.microsoft.com/office/drawing/2014/main" id="{65FE5FEF-EEB7-2045-8E4F-64C8024ACD11}"/>
              </a:ext>
            </a:extLst>
          </p:cNvPr>
          <p:cNvSpPr>
            <a:spLocks noGrp="1"/>
          </p:cNvSpPr>
          <p:nvPr>
            <p:ph type="body" sz="quarter" idx="17"/>
          </p:nvPr>
        </p:nvSpPr>
        <p:spPr>
          <a:xfrm>
            <a:off x="7644662" y="4646427"/>
            <a:ext cx="4073525" cy="1105787"/>
          </a:xfrm>
        </p:spPr>
        <p:txBody>
          <a:bodyPr>
            <a:normAutofit/>
          </a:bodyPr>
          <a:lstStyle>
            <a:lvl1pPr marL="0" indent="0">
              <a:buNone/>
              <a:defRPr sz="900" b="0" i="0">
                <a:solidFill>
                  <a:srgbClr val="29265B"/>
                </a:solidFill>
                <a:latin typeface="Arial" panose="020B0604020202020204" pitchFamily="34" charset="0"/>
                <a:cs typeface="Arial" panose="020B0604020202020204" pitchFamily="34" charset="0"/>
              </a:defRPr>
            </a:lvl1pPr>
          </a:lstStyle>
          <a:p>
            <a:pPr lvl="0"/>
            <a:r>
              <a:rPr lang="en-GB" dirty="0"/>
              <a:t>Click to edit Master text style</a:t>
            </a:r>
          </a:p>
        </p:txBody>
      </p:sp>
      <p:sp>
        <p:nvSpPr>
          <p:cNvPr id="30" name="Picture Placeholder 29">
            <a:extLst>
              <a:ext uri="{FF2B5EF4-FFF2-40B4-BE49-F238E27FC236}">
                <a16:creationId xmlns:a16="http://schemas.microsoft.com/office/drawing/2014/main" id="{C5DE6884-C3BE-A44D-8599-DB62BFD42B3C}"/>
              </a:ext>
            </a:extLst>
          </p:cNvPr>
          <p:cNvSpPr>
            <a:spLocks noGrp="1"/>
          </p:cNvSpPr>
          <p:nvPr>
            <p:ph type="pic" sz="quarter" idx="18"/>
          </p:nvPr>
        </p:nvSpPr>
        <p:spPr>
          <a:xfrm>
            <a:off x="393700" y="1423988"/>
            <a:ext cx="1466850" cy="1330325"/>
          </a:xfrm>
        </p:spPr>
        <p:txBody>
          <a:bodyPr>
            <a:normAutofit/>
          </a:bodyPr>
          <a:lstStyle>
            <a:lvl1pPr marL="0" indent="0" algn="ctr">
              <a:buNone/>
              <a:defRPr sz="1400" b="0" i="0">
                <a:solidFill>
                  <a:srgbClr val="29265B"/>
                </a:solidFill>
                <a:latin typeface="Arial" panose="020B0604020202020204" pitchFamily="34" charset="0"/>
                <a:cs typeface="Arial" panose="020B0604020202020204" pitchFamily="34" charset="0"/>
              </a:defRPr>
            </a:lvl1pPr>
          </a:lstStyle>
          <a:p>
            <a:endParaRPr lang="en-US" dirty="0"/>
          </a:p>
        </p:txBody>
      </p:sp>
      <p:sp>
        <p:nvSpPr>
          <p:cNvPr id="31" name="Picture Placeholder 29">
            <a:extLst>
              <a:ext uri="{FF2B5EF4-FFF2-40B4-BE49-F238E27FC236}">
                <a16:creationId xmlns:a16="http://schemas.microsoft.com/office/drawing/2014/main" id="{2819431C-04F9-EC46-B546-FBBDD3B78D0D}"/>
              </a:ext>
            </a:extLst>
          </p:cNvPr>
          <p:cNvSpPr>
            <a:spLocks noGrp="1"/>
          </p:cNvSpPr>
          <p:nvPr>
            <p:ph type="pic" sz="quarter" idx="19"/>
          </p:nvPr>
        </p:nvSpPr>
        <p:spPr>
          <a:xfrm>
            <a:off x="393700" y="2965708"/>
            <a:ext cx="1466850" cy="1330325"/>
          </a:xfrm>
        </p:spPr>
        <p:txBody>
          <a:bodyPr>
            <a:normAutofit/>
          </a:bodyPr>
          <a:lstStyle>
            <a:lvl1pPr marL="0" indent="0" algn="ctr">
              <a:buNone/>
              <a:defRPr sz="1400" b="0" i="0">
                <a:solidFill>
                  <a:srgbClr val="29265B"/>
                </a:solidFill>
                <a:latin typeface="Arial" panose="020B0604020202020204" pitchFamily="34" charset="0"/>
                <a:cs typeface="Arial" panose="020B0604020202020204" pitchFamily="34" charset="0"/>
              </a:defRPr>
            </a:lvl1pPr>
          </a:lstStyle>
          <a:p>
            <a:endParaRPr lang="en-US" dirty="0"/>
          </a:p>
        </p:txBody>
      </p:sp>
      <p:sp>
        <p:nvSpPr>
          <p:cNvPr id="32" name="Picture Placeholder 29">
            <a:extLst>
              <a:ext uri="{FF2B5EF4-FFF2-40B4-BE49-F238E27FC236}">
                <a16:creationId xmlns:a16="http://schemas.microsoft.com/office/drawing/2014/main" id="{F09B30B2-3711-A045-98ED-FEB27CC2B287}"/>
              </a:ext>
            </a:extLst>
          </p:cNvPr>
          <p:cNvSpPr>
            <a:spLocks noGrp="1"/>
          </p:cNvSpPr>
          <p:nvPr>
            <p:ph type="pic" sz="quarter" idx="20"/>
          </p:nvPr>
        </p:nvSpPr>
        <p:spPr>
          <a:xfrm>
            <a:off x="393700" y="4528694"/>
            <a:ext cx="1466850" cy="1330325"/>
          </a:xfrm>
        </p:spPr>
        <p:txBody>
          <a:bodyPr>
            <a:normAutofit/>
          </a:bodyPr>
          <a:lstStyle>
            <a:lvl1pPr marL="0" indent="0" algn="ctr">
              <a:buNone/>
              <a:defRPr sz="1400" b="0" i="0">
                <a:solidFill>
                  <a:srgbClr val="29265B"/>
                </a:solidFill>
                <a:latin typeface="Arial" panose="020B0604020202020204" pitchFamily="34" charset="0"/>
                <a:cs typeface="Arial" panose="020B0604020202020204" pitchFamily="34" charset="0"/>
              </a:defRPr>
            </a:lvl1pPr>
          </a:lstStyle>
          <a:p>
            <a:endParaRPr lang="en-US" dirty="0"/>
          </a:p>
        </p:txBody>
      </p:sp>
      <p:sp>
        <p:nvSpPr>
          <p:cNvPr id="33" name="Picture Placeholder 29">
            <a:extLst>
              <a:ext uri="{FF2B5EF4-FFF2-40B4-BE49-F238E27FC236}">
                <a16:creationId xmlns:a16="http://schemas.microsoft.com/office/drawing/2014/main" id="{A79FF621-9655-204C-B1CD-69C6D26014C0}"/>
              </a:ext>
            </a:extLst>
          </p:cNvPr>
          <p:cNvSpPr>
            <a:spLocks noGrp="1"/>
          </p:cNvSpPr>
          <p:nvPr>
            <p:ph type="pic" sz="quarter" idx="21"/>
          </p:nvPr>
        </p:nvSpPr>
        <p:spPr>
          <a:xfrm>
            <a:off x="6177811" y="1423988"/>
            <a:ext cx="1466850" cy="1330325"/>
          </a:xfrm>
        </p:spPr>
        <p:txBody>
          <a:bodyPr>
            <a:normAutofit/>
          </a:bodyPr>
          <a:lstStyle>
            <a:lvl1pPr marL="0" indent="0" algn="ctr">
              <a:buNone/>
              <a:defRPr sz="1400" b="0" i="0">
                <a:solidFill>
                  <a:srgbClr val="29265B"/>
                </a:solidFill>
                <a:latin typeface="Arial" panose="020B0604020202020204" pitchFamily="34" charset="0"/>
                <a:cs typeface="Arial" panose="020B0604020202020204" pitchFamily="34" charset="0"/>
              </a:defRPr>
            </a:lvl1pPr>
          </a:lstStyle>
          <a:p>
            <a:endParaRPr lang="en-US" dirty="0"/>
          </a:p>
        </p:txBody>
      </p:sp>
      <p:sp>
        <p:nvSpPr>
          <p:cNvPr id="34" name="Picture Placeholder 29">
            <a:extLst>
              <a:ext uri="{FF2B5EF4-FFF2-40B4-BE49-F238E27FC236}">
                <a16:creationId xmlns:a16="http://schemas.microsoft.com/office/drawing/2014/main" id="{226AD3CB-6C47-0F41-B4DE-1E34CAB32DBB}"/>
              </a:ext>
            </a:extLst>
          </p:cNvPr>
          <p:cNvSpPr>
            <a:spLocks noGrp="1"/>
          </p:cNvSpPr>
          <p:nvPr>
            <p:ph type="pic" sz="quarter" idx="22"/>
          </p:nvPr>
        </p:nvSpPr>
        <p:spPr>
          <a:xfrm>
            <a:off x="6177811" y="2965708"/>
            <a:ext cx="1466850" cy="1330325"/>
          </a:xfrm>
        </p:spPr>
        <p:txBody>
          <a:bodyPr>
            <a:normAutofit/>
          </a:bodyPr>
          <a:lstStyle>
            <a:lvl1pPr marL="0" indent="0" algn="ctr">
              <a:buNone/>
              <a:defRPr sz="1400" b="0" i="0">
                <a:solidFill>
                  <a:srgbClr val="29265B"/>
                </a:solidFill>
                <a:latin typeface="Arial" panose="020B0604020202020204" pitchFamily="34" charset="0"/>
                <a:cs typeface="Arial" panose="020B0604020202020204" pitchFamily="34" charset="0"/>
              </a:defRPr>
            </a:lvl1pPr>
          </a:lstStyle>
          <a:p>
            <a:endParaRPr lang="en-US" dirty="0"/>
          </a:p>
        </p:txBody>
      </p:sp>
      <p:sp>
        <p:nvSpPr>
          <p:cNvPr id="35" name="Picture Placeholder 29">
            <a:extLst>
              <a:ext uri="{FF2B5EF4-FFF2-40B4-BE49-F238E27FC236}">
                <a16:creationId xmlns:a16="http://schemas.microsoft.com/office/drawing/2014/main" id="{96C24D19-A2B0-204A-9028-E162E35AC3F9}"/>
              </a:ext>
            </a:extLst>
          </p:cNvPr>
          <p:cNvSpPr>
            <a:spLocks noGrp="1"/>
          </p:cNvSpPr>
          <p:nvPr>
            <p:ph type="pic" sz="quarter" idx="23"/>
          </p:nvPr>
        </p:nvSpPr>
        <p:spPr>
          <a:xfrm>
            <a:off x="6177811" y="4528694"/>
            <a:ext cx="1466850" cy="1330325"/>
          </a:xfrm>
        </p:spPr>
        <p:txBody>
          <a:bodyPr>
            <a:normAutofit/>
          </a:bodyPr>
          <a:lstStyle>
            <a:lvl1pPr marL="0" indent="0" algn="ctr">
              <a:buNone/>
              <a:defRPr sz="1400" b="0" i="0">
                <a:solidFill>
                  <a:srgbClr val="29265B"/>
                </a:solidFill>
                <a:latin typeface="Arial" panose="020B0604020202020204" pitchFamily="34" charset="0"/>
                <a:cs typeface="Arial" panose="020B0604020202020204" pitchFamily="34" charset="0"/>
              </a:defRPr>
            </a:lvl1pPr>
          </a:lstStyle>
          <a:p>
            <a:endParaRPr lang="en-US" dirty="0"/>
          </a:p>
        </p:txBody>
      </p:sp>
      <p:cxnSp>
        <p:nvCxnSpPr>
          <p:cNvPr id="17" name="Straight Connector 16">
            <a:extLst>
              <a:ext uri="{FF2B5EF4-FFF2-40B4-BE49-F238E27FC236}">
                <a16:creationId xmlns:a16="http://schemas.microsoft.com/office/drawing/2014/main" id="{B4178D5F-F378-0A4C-B7D3-C077416A9567}"/>
              </a:ext>
            </a:extLst>
          </p:cNvPr>
          <p:cNvCxnSpPr/>
          <p:nvPr userDrawn="1"/>
        </p:nvCxnSpPr>
        <p:spPr>
          <a:xfrm flipH="1">
            <a:off x="393403" y="1010094"/>
            <a:ext cx="11334308"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background pattern&#10;&#10;Description automatically generated">
            <a:extLst>
              <a:ext uri="{FF2B5EF4-FFF2-40B4-BE49-F238E27FC236}">
                <a16:creationId xmlns:a16="http://schemas.microsoft.com/office/drawing/2014/main" id="{800C6683-7211-8413-9CAC-312EA129D89E}"/>
              </a:ext>
            </a:extLst>
          </p:cNvPr>
          <p:cNvPicPr>
            <a:picLocks noChangeAspect="1"/>
          </p:cNvPicPr>
          <p:nvPr userDrawn="1"/>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93403" y="170860"/>
            <a:ext cx="346426" cy="838846"/>
          </a:xfrm>
          <a:prstGeom prst="rect">
            <a:avLst/>
          </a:prstGeom>
        </p:spPr>
      </p:pic>
      <p:sp>
        <p:nvSpPr>
          <p:cNvPr id="2" name="Rectangle 1">
            <a:extLst>
              <a:ext uri="{FF2B5EF4-FFF2-40B4-BE49-F238E27FC236}">
                <a16:creationId xmlns:a16="http://schemas.microsoft.com/office/drawing/2014/main" id="{0581EFA8-794F-1A6C-2786-CD54BDC2172E}"/>
              </a:ext>
            </a:extLst>
          </p:cNvPr>
          <p:cNvSpPr/>
          <p:nvPr userDrawn="1"/>
        </p:nvSpPr>
        <p:spPr>
          <a:xfrm>
            <a:off x="0" y="6294586"/>
            <a:ext cx="12192000" cy="5634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ext&#10;&#10;Description automatically generated">
            <a:extLst>
              <a:ext uri="{FF2B5EF4-FFF2-40B4-BE49-F238E27FC236}">
                <a16:creationId xmlns:a16="http://schemas.microsoft.com/office/drawing/2014/main" id="{2404CEE7-25D6-E5BD-AB2C-B2575226F96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740" y="6333818"/>
            <a:ext cx="2886961" cy="429242"/>
          </a:xfrm>
          <a:prstGeom prst="rect">
            <a:avLst/>
          </a:prstGeom>
        </p:spPr>
      </p:pic>
      <p:sp>
        <p:nvSpPr>
          <p:cNvPr id="5" name="Title 1">
            <a:extLst>
              <a:ext uri="{FF2B5EF4-FFF2-40B4-BE49-F238E27FC236}">
                <a16:creationId xmlns:a16="http://schemas.microsoft.com/office/drawing/2014/main" id="{BA495F78-4599-BB67-B115-54F7E2602245}"/>
              </a:ext>
            </a:extLst>
          </p:cNvPr>
          <p:cNvSpPr>
            <a:spLocks noGrp="1"/>
          </p:cNvSpPr>
          <p:nvPr>
            <p:ph type="ctrTitle" hasCustomPrompt="1"/>
          </p:nvPr>
        </p:nvSpPr>
        <p:spPr>
          <a:xfrm>
            <a:off x="7091443" y="6428348"/>
            <a:ext cx="1056168" cy="292180"/>
          </a:xfrm>
        </p:spPr>
        <p:txBody>
          <a:bodyPr anchor="t">
            <a:normAutofit/>
          </a:bodyPr>
          <a:lstStyle>
            <a:lvl1pPr algn="l">
              <a:defRPr sz="1600" b="1" i="0">
                <a:solidFill>
                  <a:schemeClr val="bg2"/>
                </a:solidFill>
                <a:latin typeface="DM Sans regular" pitchFamily="2" charset="0"/>
                <a:cs typeface="Arial" panose="020B0604020202020204" pitchFamily="34" charset="0"/>
              </a:defRPr>
            </a:lvl1pPr>
          </a:lstStyle>
          <a:p>
            <a:r>
              <a:rPr lang="en-GB" dirty="0"/>
              <a:t>H1 2022</a:t>
            </a:r>
            <a:endParaRPr lang="en-US" dirty="0"/>
          </a:p>
        </p:txBody>
      </p:sp>
      <p:sp>
        <p:nvSpPr>
          <p:cNvPr id="8" name="Text Placeholder 15">
            <a:extLst>
              <a:ext uri="{FF2B5EF4-FFF2-40B4-BE49-F238E27FC236}">
                <a16:creationId xmlns:a16="http://schemas.microsoft.com/office/drawing/2014/main" id="{8290E574-C39D-1A61-DE1E-7CA48836BB02}"/>
              </a:ext>
            </a:extLst>
          </p:cNvPr>
          <p:cNvSpPr>
            <a:spLocks noGrp="1"/>
          </p:cNvSpPr>
          <p:nvPr>
            <p:ph type="body" sz="quarter" idx="11" hasCustomPrompt="1"/>
          </p:nvPr>
        </p:nvSpPr>
        <p:spPr>
          <a:xfrm>
            <a:off x="8292756" y="6420902"/>
            <a:ext cx="3739590" cy="386710"/>
          </a:xfrm>
        </p:spPr>
        <p:txBody>
          <a:bodyPr>
            <a:normAutofit/>
          </a:bodyPr>
          <a:lstStyle>
            <a:lvl1pPr marL="0" indent="0">
              <a:buNone/>
              <a:defRPr sz="1600" b="0" i="0">
                <a:solidFill>
                  <a:schemeClr val="bg1"/>
                </a:solidFill>
                <a:latin typeface="DM Sans regular" pitchFamily="2" charset="0"/>
                <a:cs typeface="Arial" panose="020B0604020202020204" pitchFamily="34" charset="0"/>
              </a:defRPr>
            </a:lvl1pPr>
          </a:lstStyle>
          <a:p>
            <a:pPr lvl="0"/>
            <a:r>
              <a:rPr lang="en-GB" dirty="0"/>
              <a:t>Workforce Solutions | Market Insights</a:t>
            </a:r>
          </a:p>
        </p:txBody>
      </p:sp>
    </p:spTree>
    <p:extLst>
      <p:ext uri="{BB962C8B-B14F-4D97-AF65-F5344CB8AC3E}">
        <p14:creationId xmlns:p14="http://schemas.microsoft.com/office/powerpoint/2010/main" val="307675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ighlights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011521-744C-9870-0992-951E252B4715}"/>
              </a:ext>
            </a:extLst>
          </p:cNvPr>
          <p:cNvSpPr/>
          <p:nvPr userDrawn="1"/>
        </p:nvSpPr>
        <p:spPr>
          <a:xfrm>
            <a:off x="0" y="-7915"/>
            <a:ext cx="12192000" cy="343691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8" name="Text Placeholder 12">
            <a:extLst>
              <a:ext uri="{FF2B5EF4-FFF2-40B4-BE49-F238E27FC236}">
                <a16:creationId xmlns:a16="http://schemas.microsoft.com/office/drawing/2014/main" id="{70AB9491-45C3-164B-8618-A02C65616B88}"/>
              </a:ext>
            </a:extLst>
          </p:cNvPr>
          <p:cNvSpPr>
            <a:spLocks noGrp="1"/>
          </p:cNvSpPr>
          <p:nvPr>
            <p:ph type="body" sz="quarter" idx="12" hasCustomPrompt="1"/>
          </p:nvPr>
        </p:nvSpPr>
        <p:spPr>
          <a:xfrm>
            <a:off x="484889" y="446680"/>
            <a:ext cx="6142977" cy="563414"/>
          </a:xfrm>
        </p:spPr>
        <p:txBody>
          <a:bodyPr>
            <a:normAutofit/>
          </a:bodyPr>
          <a:lstStyle>
            <a:lvl1pPr marL="0" indent="0">
              <a:buNone/>
              <a:defRPr sz="2200" b="1" i="0" cap="all" baseline="0">
                <a:solidFill>
                  <a:schemeClr val="bg1"/>
                </a:solidFill>
                <a:latin typeface="Arial" panose="020B0604020202020204" pitchFamily="34" charset="0"/>
                <a:cs typeface="Arial" panose="020B0604020202020204" pitchFamily="34" charset="0"/>
              </a:defRPr>
            </a:lvl1pPr>
          </a:lstStyle>
          <a:p>
            <a:pPr lvl="0"/>
            <a:r>
              <a:rPr lang="en-GB" dirty="0"/>
              <a:t>M&amp;A HIGHLIGHTS </a:t>
            </a:r>
            <a:r>
              <a:rPr lang="en-GB" dirty="0">
                <a:solidFill>
                  <a:srgbClr val="B097AB"/>
                </a:solidFill>
              </a:rPr>
              <a:t>Q1 2021</a:t>
            </a:r>
            <a:endParaRPr lang="en-GB" dirty="0"/>
          </a:p>
        </p:txBody>
      </p:sp>
      <p:sp>
        <p:nvSpPr>
          <p:cNvPr id="3" name="Rectangle 2">
            <a:extLst>
              <a:ext uri="{FF2B5EF4-FFF2-40B4-BE49-F238E27FC236}">
                <a16:creationId xmlns:a16="http://schemas.microsoft.com/office/drawing/2014/main" id="{0838047F-E535-A3ED-FB55-49BE94A48246}"/>
              </a:ext>
            </a:extLst>
          </p:cNvPr>
          <p:cNvSpPr/>
          <p:nvPr userDrawn="1"/>
        </p:nvSpPr>
        <p:spPr>
          <a:xfrm>
            <a:off x="0" y="6294586"/>
            <a:ext cx="12192000" cy="5634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ext&#10;&#10;Description automatically generated">
            <a:extLst>
              <a:ext uri="{FF2B5EF4-FFF2-40B4-BE49-F238E27FC236}">
                <a16:creationId xmlns:a16="http://schemas.microsoft.com/office/drawing/2014/main" id="{70C9C0D6-E763-EC9D-AB4F-7F83CD6DEE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2740" y="6333818"/>
            <a:ext cx="2886961" cy="429242"/>
          </a:xfrm>
          <a:prstGeom prst="rect">
            <a:avLst/>
          </a:prstGeom>
        </p:spPr>
      </p:pic>
      <p:sp>
        <p:nvSpPr>
          <p:cNvPr id="5" name="Title 1">
            <a:extLst>
              <a:ext uri="{FF2B5EF4-FFF2-40B4-BE49-F238E27FC236}">
                <a16:creationId xmlns:a16="http://schemas.microsoft.com/office/drawing/2014/main" id="{960CDAAE-FE6A-4900-6485-8EF38E846F1E}"/>
              </a:ext>
            </a:extLst>
          </p:cNvPr>
          <p:cNvSpPr>
            <a:spLocks noGrp="1"/>
          </p:cNvSpPr>
          <p:nvPr>
            <p:ph type="ctrTitle" hasCustomPrompt="1"/>
          </p:nvPr>
        </p:nvSpPr>
        <p:spPr>
          <a:xfrm>
            <a:off x="7091443" y="6428348"/>
            <a:ext cx="1056168" cy="292180"/>
          </a:xfrm>
        </p:spPr>
        <p:txBody>
          <a:bodyPr anchor="t">
            <a:normAutofit/>
          </a:bodyPr>
          <a:lstStyle>
            <a:lvl1pPr algn="l">
              <a:defRPr sz="1600" b="1" i="0">
                <a:solidFill>
                  <a:schemeClr val="bg2"/>
                </a:solidFill>
                <a:latin typeface="DM Sans regular" pitchFamily="2" charset="0"/>
                <a:cs typeface="Arial" panose="020B0604020202020204" pitchFamily="34" charset="0"/>
              </a:defRPr>
            </a:lvl1pPr>
          </a:lstStyle>
          <a:p>
            <a:r>
              <a:rPr lang="en-GB" dirty="0"/>
              <a:t>H1 2022</a:t>
            </a:r>
            <a:endParaRPr lang="en-US" dirty="0"/>
          </a:p>
        </p:txBody>
      </p:sp>
      <p:sp>
        <p:nvSpPr>
          <p:cNvPr id="6" name="Text Placeholder 15">
            <a:extLst>
              <a:ext uri="{FF2B5EF4-FFF2-40B4-BE49-F238E27FC236}">
                <a16:creationId xmlns:a16="http://schemas.microsoft.com/office/drawing/2014/main" id="{39BA347D-EEC1-B8B0-54BC-53E0CE8A6B42}"/>
              </a:ext>
            </a:extLst>
          </p:cNvPr>
          <p:cNvSpPr>
            <a:spLocks noGrp="1"/>
          </p:cNvSpPr>
          <p:nvPr>
            <p:ph type="body" sz="quarter" idx="11" hasCustomPrompt="1"/>
          </p:nvPr>
        </p:nvSpPr>
        <p:spPr>
          <a:xfrm>
            <a:off x="8292756" y="6420902"/>
            <a:ext cx="3739590" cy="386710"/>
          </a:xfrm>
        </p:spPr>
        <p:txBody>
          <a:bodyPr>
            <a:normAutofit/>
          </a:bodyPr>
          <a:lstStyle>
            <a:lvl1pPr marL="0" indent="0">
              <a:buNone/>
              <a:defRPr sz="1600" b="0" i="0">
                <a:solidFill>
                  <a:schemeClr val="bg1"/>
                </a:solidFill>
                <a:latin typeface="DM Sans regular" pitchFamily="2" charset="0"/>
                <a:cs typeface="Arial" panose="020B0604020202020204" pitchFamily="34" charset="0"/>
              </a:defRPr>
            </a:lvl1pPr>
          </a:lstStyle>
          <a:p>
            <a:pPr lvl="0"/>
            <a:r>
              <a:rPr lang="en-GB" dirty="0"/>
              <a:t>Workforce Solutions | Market Insights</a:t>
            </a:r>
          </a:p>
        </p:txBody>
      </p:sp>
    </p:spTree>
    <p:extLst>
      <p:ext uri="{BB962C8B-B14F-4D97-AF65-F5344CB8AC3E}">
        <p14:creationId xmlns:p14="http://schemas.microsoft.com/office/powerpoint/2010/main" val="382177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Highlight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C891CC-6A7F-F040-8EE7-ABE272260E44}"/>
              </a:ext>
            </a:extLst>
          </p:cNvPr>
          <p:cNvSpPr/>
          <p:nvPr userDrawn="1"/>
        </p:nvSpPr>
        <p:spPr>
          <a:xfrm>
            <a:off x="0" y="-7915"/>
            <a:ext cx="12192000" cy="3436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8" name="Text Placeholder 12">
            <a:extLst>
              <a:ext uri="{FF2B5EF4-FFF2-40B4-BE49-F238E27FC236}">
                <a16:creationId xmlns:a16="http://schemas.microsoft.com/office/drawing/2014/main" id="{70AB9491-45C3-164B-8618-A02C65616B88}"/>
              </a:ext>
            </a:extLst>
          </p:cNvPr>
          <p:cNvSpPr>
            <a:spLocks noGrp="1"/>
          </p:cNvSpPr>
          <p:nvPr>
            <p:ph type="body" sz="quarter" idx="12" hasCustomPrompt="1"/>
          </p:nvPr>
        </p:nvSpPr>
        <p:spPr>
          <a:xfrm>
            <a:off x="484889" y="446680"/>
            <a:ext cx="6142977" cy="563414"/>
          </a:xfrm>
        </p:spPr>
        <p:txBody>
          <a:bodyPr>
            <a:normAutofit/>
          </a:bodyPr>
          <a:lstStyle>
            <a:lvl1pPr marL="0" indent="0">
              <a:buNone/>
              <a:defRPr sz="2200" b="1" i="0" cap="all" baseline="0">
                <a:solidFill>
                  <a:schemeClr val="bg1"/>
                </a:solidFill>
                <a:latin typeface="Arial" panose="020B0604020202020204" pitchFamily="34" charset="0"/>
                <a:cs typeface="Arial" panose="020B0604020202020204" pitchFamily="34" charset="0"/>
              </a:defRPr>
            </a:lvl1pPr>
          </a:lstStyle>
          <a:p>
            <a:pPr lvl="0"/>
            <a:r>
              <a:rPr lang="en-GB" dirty="0"/>
              <a:t>M&amp;A HIGHLIGHTS </a:t>
            </a:r>
            <a:r>
              <a:rPr lang="en-GB" dirty="0">
                <a:solidFill>
                  <a:srgbClr val="B097AB"/>
                </a:solidFill>
              </a:rPr>
              <a:t>Q1 2021</a:t>
            </a:r>
            <a:endParaRPr lang="en-GB" dirty="0"/>
          </a:p>
        </p:txBody>
      </p:sp>
      <p:sp>
        <p:nvSpPr>
          <p:cNvPr id="2" name="Rectangle 1">
            <a:extLst>
              <a:ext uri="{FF2B5EF4-FFF2-40B4-BE49-F238E27FC236}">
                <a16:creationId xmlns:a16="http://schemas.microsoft.com/office/drawing/2014/main" id="{AE2C9AF8-D877-10E1-B3C1-C66CA099107A}"/>
              </a:ext>
            </a:extLst>
          </p:cNvPr>
          <p:cNvSpPr/>
          <p:nvPr userDrawn="1"/>
        </p:nvSpPr>
        <p:spPr>
          <a:xfrm>
            <a:off x="0" y="6294586"/>
            <a:ext cx="12192000" cy="5634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ext&#10;&#10;Description automatically generated">
            <a:extLst>
              <a:ext uri="{FF2B5EF4-FFF2-40B4-BE49-F238E27FC236}">
                <a16:creationId xmlns:a16="http://schemas.microsoft.com/office/drawing/2014/main" id="{53355A27-FD70-3FF3-16C5-138994C7FC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2740" y="6333818"/>
            <a:ext cx="2886961" cy="429242"/>
          </a:xfrm>
          <a:prstGeom prst="rect">
            <a:avLst/>
          </a:prstGeom>
        </p:spPr>
      </p:pic>
      <p:sp>
        <p:nvSpPr>
          <p:cNvPr id="4" name="Title 1">
            <a:extLst>
              <a:ext uri="{FF2B5EF4-FFF2-40B4-BE49-F238E27FC236}">
                <a16:creationId xmlns:a16="http://schemas.microsoft.com/office/drawing/2014/main" id="{B695C4CA-B382-5DCF-E19F-7211280ABC64}"/>
              </a:ext>
            </a:extLst>
          </p:cNvPr>
          <p:cNvSpPr>
            <a:spLocks noGrp="1"/>
          </p:cNvSpPr>
          <p:nvPr>
            <p:ph type="ctrTitle" hasCustomPrompt="1"/>
          </p:nvPr>
        </p:nvSpPr>
        <p:spPr>
          <a:xfrm>
            <a:off x="7091443" y="6428348"/>
            <a:ext cx="1056168" cy="292180"/>
          </a:xfrm>
        </p:spPr>
        <p:txBody>
          <a:bodyPr anchor="t">
            <a:normAutofit/>
          </a:bodyPr>
          <a:lstStyle>
            <a:lvl1pPr algn="l">
              <a:defRPr sz="1600" b="1" i="0">
                <a:solidFill>
                  <a:schemeClr val="bg2"/>
                </a:solidFill>
                <a:latin typeface="DM Sans regular" pitchFamily="2" charset="0"/>
                <a:cs typeface="Arial" panose="020B0604020202020204" pitchFamily="34" charset="0"/>
              </a:defRPr>
            </a:lvl1pPr>
          </a:lstStyle>
          <a:p>
            <a:r>
              <a:rPr lang="en-GB" dirty="0"/>
              <a:t>H1 2022</a:t>
            </a:r>
            <a:endParaRPr lang="en-US" dirty="0"/>
          </a:p>
        </p:txBody>
      </p:sp>
      <p:sp>
        <p:nvSpPr>
          <p:cNvPr id="5" name="Text Placeholder 15">
            <a:extLst>
              <a:ext uri="{FF2B5EF4-FFF2-40B4-BE49-F238E27FC236}">
                <a16:creationId xmlns:a16="http://schemas.microsoft.com/office/drawing/2014/main" id="{7ADED4BD-7B81-E268-52D0-403C5BEDAB3C}"/>
              </a:ext>
            </a:extLst>
          </p:cNvPr>
          <p:cNvSpPr>
            <a:spLocks noGrp="1"/>
          </p:cNvSpPr>
          <p:nvPr>
            <p:ph type="body" sz="quarter" idx="11" hasCustomPrompt="1"/>
          </p:nvPr>
        </p:nvSpPr>
        <p:spPr>
          <a:xfrm>
            <a:off x="8292756" y="6420902"/>
            <a:ext cx="3739590" cy="386710"/>
          </a:xfrm>
        </p:spPr>
        <p:txBody>
          <a:bodyPr>
            <a:normAutofit/>
          </a:bodyPr>
          <a:lstStyle>
            <a:lvl1pPr marL="0" indent="0">
              <a:buNone/>
              <a:defRPr sz="1600" b="0" i="0">
                <a:solidFill>
                  <a:schemeClr val="bg1"/>
                </a:solidFill>
                <a:latin typeface="DM Sans regular" pitchFamily="2" charset="0"/>
                <a:cs typeface="Arial" panose="020B0604020202020204" pitchFamily="34" charset="0"/>
              </a:defRPr>
            </a:lvl1pPr>
          </a:lstStyle>
          <a:p>
            <a:pPr lvl="0"/>
            <a:r>
              <a:rPr lang="en-GB" dirty="0"/>
              <a:t>Workforce Solutions | Market Insights</a:t>
            </a:r>
          </a:p>
        </p:txBody>
      </p:sp>
    </p:spTree>
    <p:extLst>
      <p:ext uri="{BB962C8B-B14F-4D97-AF65-F5344CB8AC3E}">
        <p14:creationId xmlns:p14="http://schemas.microsoft.com/office/powerpoint/2010/main" val="424085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ighlights Slide">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70AB9491-45C3-164B-8618-A02C65616B88}"/>
              </a:ext>
            </a:extLst>
          </p:cNvPr>
          <p:cNvSpPr>
            <a:spLocks noGrp="1"/>
          </p:cNvSpPr>
          <p:nvPr>
            <p:ph type="body" sz="quarter" idx="12" hasCustomPrompt="1"/>
          </p:nvPr>
        </p:nvSpPr>
        <p:spPr>
          <a:xfrm>
            <a:off x="484889" y="446680"/>
            <a:ext cx="6142977" cy="563414"/>
          </a:xfrm>
        </p:spPr>
        <p:txBody>
          <a:bodyPr>
            <a:normAutofit/>
          </a:bodyPr>
          <a:lstStyle>
            <a:lvl1pPr marL="0" indent="0">
              <a:buNone/>
              <a:defRPr sz="2200" b="1" i="0" cap="all" baseline="0">
                <a:solidFill>
                  <a:schemeClr val="bg1"/>
                </a:solidFill>
                <a:latin typeface="Arial" panose="020B0604020202020204" pitchFamily="34" charset="0"/>
                <a:cs typeface="Arial" panose="020B0604020202020204" pitchFamily="34" charset="0"/>
              </a:defRPr>
            </a:lvl1pPr>
          </a:lstStyle>
          <a:p>
            <a:pPr lvl="0"/>
            <a:r>
              <a:rPr lang="en-GB" dirty="0"/>
              <a:t>M&amp;A HIGHLIGHTS </a:t>
            </a:r>
            <a:r>
              <a:rPr lang="en-GB" dirty="0">
                <a:solidFill>
                  <a:srgbClr val="B097AB"/>
                </a:solidFill>
              </a:rPr>
              <a:t>Q1 2021</a:t>
            </a:r>
            <a:endParaRPr lang="en-GB" dirty="0"/>
          </a:p>
        </p:txBody>
      </p:sp>
      <p:sp>
        <p:nvSpPr>
          <p:cNvPr id="15" name="Rectangle 14">
            <a:extLst>
              <a:ext uri="{FF2B5EF4-FFF2-40B4-BE49-F238E27FC236}">
                <a16:creationId xmlns:a16="http://schemas.microsoft.com/office/drawing/2014/main" id="{CF5CDE55-0A4E-8CDA-0F1E-AF46DE615EF9}"/>
              </a:ext>
            </a:extLst>
          </p:cNvPr>
          <p:cNvSpPr/>
          <p:nvPr userDrawn="1"/>
        </p:nvSpPr>
        <p:spPr>
          <a:xfrm>
            <a:off x="0" y="6294586"/>
            <a:ext cx="12192000" cy="5634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Text&#10;&#10;Description automatically generated">
            <a:extLst>
              <a:ext uri="{FF2B5EF4-FFF2-40B4-BE49-F238E27FC236}">
                <a16:creationId xmlns:a16="http://schemas.microsoft.com/office/drawing/2014/main" id="{BFD86777-7DC1-DDF3-A7B1-A95F601995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2740" y="6333818"/>
            <a:ext cx="2886961" cy="429242"/>
          </a:xfrm>
          <a:prstGeom prst="rect">
            <a:avLst/>
          </a:prstGeom>
        </p:spPr>
      </p:pic>
      <p:sp>
        <p:nvSpPr>
          <p:cNvPr id="17" name="Title 1">
            <a:extLst>
              <a:ext uri="{FF2B5EF4-FFF2-40B4-BE49-F238E27FC236}">
                <a16:creationId xmlns:a16="http://schemas.microsoft.com/office/drawing/2014/main" id="{088601F0-26F8-12B2-94D9-93F95DBD042A}"/>
              </a:ext>
            </a:extLst>
          </p:cNvPr>
          <p:cNvSpPr>
            <a:spLocks noGrp="1"/>
          </p:cNvSpPr>
          <p:nvPr>
            <p:ph type="ctrTitle" hasCustomPrompt="1"/>
          </p:nvPr>
        </p:nvSpPr>
        <p:spPr>
          <a:xfrm>
            <a:off x="7091443" y="6428348"/>
            <a:ext cx="1056168" cy="292180"/>
          </a:xfrm>
        </p:spPr>
        <p:txBody>
          <a:bodyPr anchor="t">
            <a:normAutofit/>
          </a:bodyPr>
          <a:lstStyle>
            <a:lvl1pPr algn="l">
              <a:defRPr sz="1600" b="1" i="0">
                <a:solidFill>
                  <a:schemeClr val="bg2"/>
                </a:solidFill>
                <a:latin typeface="DM Sans regular" pitchFamily="2" charset="0"/>
                <a:cs typeface="Arial" panose="020B0604020202020204" pitchFamily="34" charset="0"/>
              </a:defRPr>
            </a:lvl1pPr>
          </a:lstStyle>
          <a:p>
            <a:r>
              <a:rPr lang="en-GB" dirty="0"/>
              <a:t>H1 2022</a:t>
            </a:r>
            <a:endParaRPr lang="en-US" dirty="0"/>
          </a:p>
        </p:txBody>
      </p:sp>
      <p:sp>
        <p:nvSpPr>
          <p:cNvPr id="18" name="Text Placeholder 15">
            <a:extLst>
              <a:ext uri="{FF2B5EF4-FFF2-40B4-BE49-F238E27FC236}">
                <a16:creationId xmlns:a16="http://schemas.microsoft.com/office/drawing/2014/main" id="{217DAC8D-8C85-0A5D-CEC3-B2838F88ED1D}"/>
              </a:ext>
            </a:extLst>
          </p:cNvPr>
          <p:cNvSpPr>
            <a:spLocks noGrp="1"/>
          </p:cNvSpPr>
          <p:nvPr>
            <p:ph type="body" sz="quarter" idx="11" hasCustomPrompt="1"/>
          </p:nvPr>
        </p:nvSpPr>
        <p:spPr>
          <a:xfrm>
            <a:off x="8292756" y="6420902"/>
            <a:ext cx="3739590" cy="386710"/>
          </a:xfrm>
        </p:spPr>
        <p:txBody>
          <a:bodyPr>
            <a:normAutofit/>
          </a:bodyPr>
          <a:lstStyle>
            <a:lvl1pPr marL="0" indent="0">
              <a:buNone/>
              <a:defRPr sz="1600" b="0" i="0">
                <a:solidFill>
                  <a:schemeClr val="bg1"/>
                </a:solidFill>
                <a:latin typeface="DM Sans regular" pitchFamily="2" charset="0"/>
                <a:cs typeface="Arial" panose="020B0604020202020204" pitchFamily="34" charset="0"/>
              </a:defRPr>
            </a:lvl1pPr>
          </a:lstStyle>
          <a:p>
            <a:pPr lvl="0"/>
            <a:r>
              <a:rPr lang="en-GB" dirty="0"/>
              <a:t>Workforce Solutions | Market Insights</a:t>
            </a:r>
          </a:p>
        </p:txBody>
      </p:sp>
    </p:spTree>
    <p:extLst>
      <p:ext uri="{BB962C8B-B14F-4D97-AF65-F5344CB8AC3E}">
        <p14:creationId xmlns:p14="http://schemas.microsoft.com/office/powerpoint/2010/main" val="1067431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ick Facts Slide">
    <p:spTree>
      <p:nvGrpSpPr>
        <p:cNvPr id="1" name=""/>
        <p:cNvGrpSpPr/>
        <p:nvPr/>
      </p:nvGrpSpPr>
      <p:grpSpPr>
        <a:xfrm>
          <a:off x="0" y="0"/>
          <a:ext cx="0" cy="0"/>
          <a:chOff x="0" y="0"/>
          <a:chExt cx="0" cy="0"/>
        </a:xfrm>
      </p:grpSpPr>
      <p:pic>
        <p:nvPicPr>
          <p:cNvPr id="33" name="Picture 32" descr="A picture containing background pattern&#10;&#10;Description automatically generated">
            <a:extLst>
              <a:ext uri="{FF2B5EF4-FFF2-40B4-BE49-F238E27FC236}">
                <a16:creationId xmlns:a16="http://schemas.microsoft.com/office/drawing/2014/main" id="{4FAAC359-C58B-BA4E-8E5B-29DC5C281C90}"/>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5316343" y="3758663"/>
            <a:ext cx="1291286" cy="3126757"/>
          </a:xfrm>
          <a:prstGeom prst="rect">
            <a:avLst/>
          </a:prstGeom>
        </p:spPr>
      </p:pic>
      <p:sp>
        <p:nvSpPr>
          <p:cNvPr id="10" name="Rectangle 9">
            <a:extLst>
              <a:ext uri="{FF2B5EF4-FFF2-40B4-BE49-F238E27FC236}">
                <a16:creationId xmlns:a16="http://schemas.microsoft.com/office/drawing/2014/main" id="{E5C38063-028D-E84B-80D9-BA8A5C997F1C}"/>
              </a:ext>
            </a:extLst>
          </p:cNvPr>
          <p:cNvSpPr/>
          <p:nvPr userDrawn="1"/>
        </p:nvSpPr>
        <p:spPr>
          <a:xfrm>
            <a:off x="6607629" y="0"/>
            <a:ext cx="558437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map of the world&#10;&#10;Description automatically generated with medium confidence">
            <a:extLst>
              <a:ext uri="{FF2B5EF4-FFF2-40B4-BE49-F238E27FC236}">
                <a16:creationId xmlns:a16="http://schemas.microsoft.com/office/drawing/2014/main" id="{34451A0C-1FBF-9348-87D6-EB8CCCA11D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28144" y="1457552"/>
            <a:ext cx="5545322" cy="3327193"/>
          </a:xfrm>
          <a:prstGeom prst="rect">
            <a:avLst/>
          </a:prstGeom>
        </p:spPr>
      </p:pic>
      <p:pic>
        <p:nvPicPr>
          <p:cNvPr id="12" name="Picture 11" descr="Logo&#10;&#10;Description automatically generated">
            <a:extLst>
              <a:ext uri="{FF2B5EF4-FFF2-40B4-BE49-F238E27FC236}">
                <a16:creationId xmlns:a16="http://schemas.microsoft.com/office/drawing/2014/main" id="{5BCFD46D-CC9C-D741-B2A4-9F86F599E92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02269" y="235903"/>
            <a:ext cx="2270760" cy="998220"/>
          </a:xfrm>
          <a:prstGeom prst="rect">
            <a:avLst/>
          </a:prstGeom>
        </p:spPr>
      </p:pic>
      <p:sp>
        <p:nvSpPr>
          <p:cNvPr id="13" name="Rectangle 12">
            <a:extLst>
              <a:ext uri="{FF2B5EF4-FFF2-40B4-BE49-F238E27FC236}">
                <a16:creationId xmlns:a16="http://schemas.microsoft.com/office/drawing/2014/main" id="{9993FFBB-D701-8941-9586-A89DB369B2FD}"/>
              </a:ext>
            </a:extLst>
          </p:cNvPr>
          <p:cNvSpPr/>
          <p:nvPr userDrawn="1"/>
        </p:nvSpPr>
        <p:spPr>
          <a:xfrm>
            <a:off x="6991508" y="5623860"/>
            <a:ext cx="3712897" cy="1031051"/>
          </a:xfrm>
          <a:prstGeom prst="rect">
            <a:avLst/>
          </a:prstGeom>
        </p:spPr>
        <p:txBody>
          <a:bodyPr wrap="square">
            <a:spAutoFit/>
          </a:bodyPr>
          <a:lstStyle/>
          <a:p>
            <a:pPr marL="0" marR="0" lvl="0" indent="0" algn="l" defTabSz="509412" rtl="0" eaLnBrk="1" fontAlgn="auto" latinLnBrk="0" hangingPunct="1">
              <a:lnSpc>
                <a:spcPct val="100000"/>
              </a:lnSpc>
              <a:spcBef>
                <a:spcPts val="0"/>
              </a:spcBef>
              <a:spcAft>
                <a:spcPts val="573"/>
              </a:spcAft>
              <a:buClrTx/>
              <a:buSzTx/>
              <a:buFontTx/>
              <a:buNone/>
              <a:tabLst/>
              <a:defRPr/>
            </a:pPr>
            <a:r>
              <a:rPr kumimoji="0" lang="en-US" sz="7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Copyright 2025 Goldenhill International M&amp;A Advisors</a:t>
            </a:r>
          </a:p>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7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This communication is provided for informational purposes only, and should not be regarded as an offer or solicitation to buy or sell any financial instrument.</a:t>
            </a:r>
          </a:p>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7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Distribution without the express consent of the authors, Goldenhill International M&amp;A Advisors, is strictly prohibited.</a:t>
            </a:r>
          </a:p>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7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Goldenhill International M&amp;A Advisors accepts no liability whatsoever arising directly or indirectly from the use of this document, and offers no warranty in relation to the accuracy or completeness of the information therein.</a:t>
            </a:r>
            <a:endParaRPr kumimoji="0" lang="en-IN" sz="70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14" name="Picture 13" descr="Text&#10;&#10;Description automatically generated">
            <a:extLst>
              <a:ext uri="{FF2B5EF4-FFF2-40B4-BE49-F238E27FC236}">
                <a16:creationId xmlns:a16="http://schemas.microsoft.com/office/drawing/2014/main" id="{7A6600D1-2686-614D-97ED-BAC71B06230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91508" y="5096000"/>
            <a:ext cx="2886961" cy="429242"/>
          </a:xfrm>
          <a:prstGeom prst="rect">
            <a:avLst/>
          </a:prstGeom>
        </p:spPr>
      </p:pic>
      <p:sp>
        <p:nvSpPr>
          <p:cNvPr id="7" name="Rectangle 6">
            <a:extLst>
              <a:ext uri="{FF2B5EF4-FFF2-40B4-BE49-F238E27FC236}">
                <a16:creationId xmlns:a16="http://schemas.microsoft.com/office/drawing/2014/main" id="{8CACB0C0-FC2E-1A47-8323-6B24719C536D}"/>
              </a:ext>
            </a:extLst>
          </p:cNvPr>
          <p:cNvSpPr/>
          <p:nvPr userDrawn="1"/>
        </p:nvSpPr>
        <p:spPr>
          <a:xfrm>
            <a:off x="6991508" y="1666758"/>
            <a:ext cx="2051996" cy="1646605"/>
          </a:xfrm>
          <a:prstGeom prst="rect">
            <a:avLst/>
          </a:prstGeom>
        </p:spPr>
        <p:txBody>
          <a:bodyPr wrap="square">
            <a:spAutoFit/>
          </a:bodyPr>
          <a:lstStyle/>
          <a:p>
            <a:pPr marL="0" marR="0" lvl="0" indent="0" defTabSz="347297" rtl="0" eaLnBrk="1" fontAlgn="auto" latinLnBrk="0" hangingPunct="1">
              <a:spcBef>
                <a:spcPts val="0"/>
              </a:spcBef>
              <a:spcAft>
                <a:spcPts val="150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Helvetica" pitchFamily="2" charset="0"/>
                <a:ea typeface="+mn-ea"/>
                <a:cs typeface="+mn-cs"/>
              </a:rPr>
              <a:t>UK</a:t>
            </a:r>
          </a:p>
          <a:p>
            <a:pPr marL="0" marR="0" lvl="0" indent="0" defTabSz="347297" rtl="0" eaLnBrk="1" fontAlgn="auto" latinLnBrk="0" hangingPunct="1">
              <a:spcBef>
                <a:spcPts val="0"/>
              </a:spcBef>
              <a:spcAft>
                <a:spcPts val="30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Helvetica" pitchFamily="2" charset="0"/>
                <a:ea typeface="+mn-ea"/>
                <a:cs typeface="+mn-cs"/>
              </a:rPr>
              <a:t>London</a:t>
            </a:r>
            <a:endParaRPr kumimoji="0" lang="en-US" sz="1000" b="0" i="0" u="none" strike="noStrike" kern="1200" cap="none" spc="0" normalizeH="0" baseline="0" noProof="0" dirty="0">
              <a:ln>
                <a:noFill/>
              </a:ln>
              <a:solidFill>
                <a:schemeClr val="bg1"/>
              </a:solidFill>
              <a:effectLst/>
              <a:uLnTx/>
              <a:uFillTx/>
              <a:latin typeface="Helvetica" pitchFamily="2" charset="0"/>
              <a:ea typeface="+mn-ea"/>
              <a:cs typeface="+mn-cs"/>
            </a:endParaRPr>
          </a:p>
          <a:p>
            <a:pPr marL="0" marR="0" lvl="0" indent="0" defTabSz="347297" rtl="0" eaLnBrk="1" fontAlgn="auto" latinLnBrk="0" hangingPunct="1">
              <a:spcBef>
                <a:spcPts val="0"/>
              </a:spcBef>
              <a:spcAft>
                <a:spcPts val="300"/>
              </a:spcAft>
              <a:buClrTx/>
              <a:buSzTx/>
              <a:buFontTx/>
              <a:buNone/>
              <a:tabLst/>
              <a:defRPr/>
            </a:pPr>
            <a:r>
              <a:rPr kumimoji="0" lang="en-GB" sz="1000" b="0" i="0" u="none" strike="noStrike" kern="1200" cap="none" spc="0" normalizeH="0" baseline="0" noProof="0" dirty="0">
                <a:ln>
                  <a:noFill/>
                </a:ln>
                <a:solidFill>
                  <a:schemeClr val="bg1"/>
                </a:solidFill>
                <a:effectLst/>
                <a:uLnTx/>
                <a:uFillTx/>
                <a:latin typeface="Helvetica" pitchFamily="2" charset="0"/>
                <a:ea typeface="+mn-ea"/>
                <a:cs typeface="+mn-cs"/>
              </a:rPr>
              <a:t>7 Pancras Square</a:t>
            </a:r>
          </a:p>
          <a:p>
            <a:pPr marL="0" marR="0" lvl="0" indent="0" defTabSz="347297" rtl="0" eaLnBrk="1" fontAlgn="auto" latinLnBrk="0" hangingPunct="1">
              <a:spcBef>
                <a:spcPts val="0"/>
              </a:spcBef>
              <a:spcAft>
                <a:spcPts val="300"/>
              </a:spcAft>
              <a:buClrTx/>
              <a:buSzTx/>
              <a:buFontTx/>
              <a:buNone/>
              <a:tabLst/>
              <a:defRPr/>
            </a:pPr>
            <a:r>
              <a:rPr kumimoji="0" lang="en-GB" sz="1000" b="0" i="0" u="none" strike="noStrike" kern="1200" cap="none" spc="0" normalizeH="0" baseline="0" noProof="0" dirty="0">
                <a:ln>
                  <a:noFill/>
                </a:ln>
                <a:solidFill>
                  <a:schemeClr val="bg1"/>
                </a:solidFill>
                <a:effectLst/>
                <a:uLnTx/>
                <a:uFillTx/>
                <a:latin typeface="Helvetica" pitchFamily="2" charset="0"/>
                <a:ea typeface="+mn-ea"/>
                <a:cs typeface="+mn-cs"/>
              </a:rPr>
              <a:t>London </a:t>
            </a:r>
          </a:p>
          <a:p>
            <a:pPr marL="0" marR="0" lvl="0" indent="0" defTabSz="347297" rtl="0" eaLnBrk="1" fontAlgn="auto" latinLnBrk="0" hangingPunct="1">
              <a:spcBef>
                <a:spcPts val="0"/>
              </a:spcBef>
              <a:spcAft>
                <a:spcPts val="300"/>
              </a:spcAft>
              <a:buClrTx/>
              <a:buSzTx/>
              <a:buFontTx/>
              <a:buNone/>
              <a:tabLst/>
              <a:defRPr/>
            </a:pPr>
            <a:r>
              <a:rPr kumimoji="0" lang="en-GB" sz="1000" b="0" i="0" u="none" strike="noStrike" kern="1200" cap="none" spc="0" normalizeH="0" baseline="0" noProof="0" dirty="0">
                <a:ln>
                  <a:noFill/>
                </a:ln>
                <a:solidFill>
                  <a:schemeClr val="bg1"/>
                </a:solidFill>
                <a:effectLst/>
                <a:uLnTx/>
                <a:uFillTx/>
                <a:latin typeface="Helvetica" pitchFamily="2" charset="0"/>
                <a:ea typeface="+mn-ea"/>
                <a:cs typeface="+mn-cs"/>
              </a:rPr>
              <a:t>N1C 4AG</a:t>
            </a:r>
          </a:p>
          <a:p>
            <a:pPr marL="0" marR="0" lvl="0" indent="0" defTabSz="347297" rtl="0" eaLnBrk="1" fontAlgn="auto" latinLnBrk="0" hangingPunct="1">
              <a:spcBef>
                <a:spcPts val="0"/>
              </a:spcBef>
              <a:spcAft>
                <a:spcPts val="300"/>
              </a:spcAft>
              <a:buClrTx/>
              <a:buSzTx/>
              <a:buFontTx/>
              <a:buNone/>
              <a:tabLst/>
              <a:defRPr/>
            </a:pPr>
            <a:r>
              <a:rPr kumimoji="0" lang="en-GB" sz="1000" b="0" i="0" u="none" strike="noStrike" kern="1200" cap="none" spc="0" normalizeH="0" baseline="0" noProof="0" dirty="0">
                <a:ln>
                  <a:noFill/>
                </a:ln>
                <a:solidFill>
                  <a:schemeClr val="bg1"/>
                </a:solidFill>
                <a:effectLst/>
                <a:uLnTx/>
                <a:uFillTx/>
                <a:latin typeface="Helvetica" pitchFamily="2" charset="0"/>
                <a:ea typeface="+mn-ea"/>
                <a:cs typeface="+mn-cs"/>
              </a:rPr>
              <a:t>United Kingdom</a:t>
            </a:r>
            <a:endParaRPr kumimoji="0" lang="en-US" sz="1000" b="0" i="0" u="none" strike="noStrike" kern="1200" cap="none" spc="0" normalizeH="0" baseline="0" noProof="0" dirty="0">
              <a:ln>
                <a:noFill/>
              </a:ln>
              <a:solidFill>
                <a:schemeClr val="bg1"/>
              </a:solidFill>
              <a:effectLst/>
              <a:uLnTx/>
              <a:uFillTx/>
              <a:latin typeface="Helvetica" pitchFamily="2" charset="0"/>
              <a:ea typeface="+mn-ea"/>
              <a:cs typeface="+mn-cs"/>
            </a:endParaRPr>
          </a:p>
          <a:p>
            <a:pPr lvl="0" defTabSz="347297">
              <a:spcAft>
                <a:spcPts val="300"/>
              </a:spcAft>
              <a:defRPr/>
            </a:pPr>
            <a:endParaRPr kumimoji="0" lang="en-US" sz="1000" b="0" i="0" u="none" strike="noStrike" kern="1200" cap="none" spc="0" normalizeH="0" baseline="0" noProof="0" dirty="0">
              <a:ln>
                <a:noFill/>
              </a:ln>
              <a:solidFill>
                <a:schemeClr val="bg1"/>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5E48B744-CE4A-F144-8D19-2F7EECA0AFC4}"/>
              </a:ext>
            </a:extLst>
          </p:cNvPr>
          <p:cNvSpPr/>
          <p:nvPr userDrawn="1"/>
        </p:nvSpPr>
        <p:spPr>
          <a:xfrm>
            <a:off x="8482600" y="1666758"/>
            <a:ext cx="2051994" cy="1646605"/>
          </a:xfrm>
          <a:prstGeom prst="rect">
            <a:avLst/>
          </a:prstGeom>
        </p:spPr>
        <p:txBody>
          <a:bodyPr wrap="square">
            <a:spAutoFit/>
          </a:bodyPr>
          <a:lstStyle/>
          <a:p>
            <a:pPr lvl="0" defTabSz="347297">
              <a:spcAft>
                <a:spcPts val="1500"/>
              </a:spcAft>
              <a:defRPr/>
            </a:pPr>
            <a:r>
              <a:rPr lang="en-US" sz="1600" b="1" dirty="0">
                <a:solidFill>
                  <a:schemeClr val="bg1"/>
                </a:solidFill>
                <a:latin typeface="Helvetica" pitchFamily="2" charset="0"/>
              </a:rPr>
              <a:t>Europe</a:t>
            </a:r>
          </a:p>
          <a:p>
            <a:pPr lvl="0" defTabSz="347297">
              <a:spcAft>
                <a:spcPts val="300"/>
              </a:spcAft>
              <a:defRPr/>
            </a:pPr>
            <a:r>
              <a:rPr lang="en-US" sz="1000" b="1" dirty="0">
                <a:solidFill>
                  <a:schemeClr val="bg1"/>
                </a:solidFill>
                <a:latin typeface="Helvetica" pitchFamily="2" charset="0"/>
              </a:rPr>
              <a:t>Luxembourg</a:t>
            </a:r>
          </a:p>
          <a:p>
            <a:pPr lvl="0" defTabSz="347297">
              <a:spcAft>
                <a:spcPts val="300"/>
              </a:spcAft>
              <a:defRPr/>
            </a:pPr>
            <a:r>
              <a:rPr lang="en-US" sz="1000" dirty="0">
                <a:solidFill>
                  <a:schemeClr val="bg1"/>
                </a:solidFill>
                <a:latin typeface="Helvetica" pitchFamily="2" charset="0"/>
              </a:rPr>
              <a:t>221 Route de Treves</a:t>
            </a:r>
          </a:p>
          <a:p>
            <a:pPr lvl="0" defTabSz="347297">
              <a:spcAft>
                <a:spcPts val="300"/>
              </a:spcAft>
              <a:defRPr/>
            </a:pPr>
            <a:r>
              <a:rPr lang="en-US" sz="1000" dirty="0">
                <a:solidFill>
                  <a:schemeClr val="bg1"/>
                </a:solidFill>
                <a:latin typeface="Helvetica" pitchFamily="2" charset="0"/>
              </a:rPr>
              <a:t>L-6940 Niederanven</a:t>
            </a:r>
          </a:p>
          <a:p>
            <a:pPr lvl="0" defTabSz="347297">
              <a:spcAft>
                <a:spcPts val="300"/>
              </a:spcAft>
              <a:defRPr/>
            </a:pPr>
            <a:r>
              <a:rPr lang="en-US" sz="1000" dirty="0">
                <a:solidFill>
                  <a:schemeClr val="bg1"/>
                </a:solidFill>
                <a:latin typeface="Helvetica" pitchFamily="2" charset="0"/>
              </a:rPr>
              <a:t>Luxembourg</a:t>
            </a:r>
          </a:p>
          <a:p>
            <a:pPr lvl="0" defTabSz="347297">
              <a:spcAft>
                <a:spcPts val="300"/>
              </a:spcAft>
              <a:defRPr/>
            </a:pPr>
            <a:endParaRPr lang="en-US" sz="1000" dirty="0">
              <a:solidFill>
                <a:schemeClr val="bg1"/>
              </a:solidFill>
              <a:latin typeface="Helvetica" pitchFamily="2" charset="0"/>
            </a:endParaRPr>
          </a:p>
          <a:p>
            <a:pPr lvl="0" defTabSz="347297">
              <a:spcAft>
                <a:spcPts val="300"/>
              </a:spcAft>
              <a:defRPr/>
            </a:pPr>
            <a:endParaRPr lang="en-US" sz="1000" dirty="0">
              <a:solidFill>
                <a:schemeClr val="bg1"/>
              </a:solidFill>
              <a:latin typeface="Helvetica" pitchFamily="2" charset="0"/>
            </a:endParaRPr>
          </a:p>
        </p:txBody>
      </p:sp>
      <p:sp>
        <p:nvSpPr>
          <p:cNvPr id="9" name="Rectangle 8">
            <a:extLst>
              <a:ext uri="{FF2B5EF4-FFF2-40B4-BE49-F238E27FC236}">
                <a16:creationId xmlns:a16="http://schemas.microsoft.com/office/drawing/2014/main" id="{76865C15-AD26-0341-95BC-D01B0FEBFA2D}"/>
              </a:ext>
            </a:extLst>
          </p:cNvPr>
          <p:cNvSpPr/>
          <p:nvPr userDrawn="1"/>
        </p:nvSpPr>
        <p:spPr>
          <a:xfrm>
            <a:off x="10210722" y="1666758"/>
            <a:ext cx="1870705" cy="1454244"/>
          </a:xfrm>
          <a:prstGeom prst="rect">
            <a:avLst/>
          </a:prstGeom>
        </p:spPr>
        <p:txBody>
          <a:bodyPr wrap="square">
            <a:spAutoFit/>
          </a:bodyPr>
          <a:lstStyle/>
          <a:p>
            <a:pPr lvl="0" defTabSz="347297">
              <a:spcAft>
                <a:spcPts val="1500"/>
              </a:spcAft>
              <a:defRPr/>
            </a:pPr>
            <a:r>
              <a:rPr lang="en-US" sz="1600" b="1" dirty="0">
                <a:solidFill>
                  <a:schemeClr val="bg1"/>
                </a:solidFill>
                <a:latin typeface="Helvetica" pitchFamily="2" charset="0"/>
              </a:rPr>
              <a:t>The Americas</a:t>
            </a:r>
          </a:p>
          <a:p>
            <a:pPr lvl="0" defTabSz="347297">
              <a:spcAft>
                <a:spcPts val="300"/>
              </a:spcAft>
              <a:defRPr/>
            </a:pPr>
            <a:r>
              <a:rPr lang="en-US" sz="1000" b="1" dirty="0">
                <a:solidFill>
                  <a:schemeClr val="bg1"/>
                </a:solidFill>
                <a:latin typeface="Helvetica" pitchFamily="2" charset="0"/>
              </a:rPr>
              <a:t>San Diego</a:t>
            </a:r>
          </a:p>
          <a:p>
            <a:pPr lvl="0" defTabSz="347297">
              <a:spcAft>
                <a:spcPts val="300"/>
              </a:spcAft>
              <a:defRPr/>
            </a:pPr>
            <a:r>
              <a:rPr lang="en-US" sz="1000" dirty="0">
                <a:solidFill>
                  <a:schemeClr val="bg1"/>
                </a:solidFill>
                <a:latin typeface="Helvetica" pitchFamily="2" charset="0"/>
              </a:rPr>
              <a:t>415 Laurel Street</a:t>
            </a:r>
          </a:p>
          <a:p>
            <a:pPr lvl="0" defTabSz="347297">
              <a:spcAft>
                <a:spcPts val="300"/>
              </a:spcAft>
              <a:defRPr/>
            </a:pPr>
            <a:r>
              <a:rPr lang="en-US" sz="1000" dirty="0">
                <a:solidFill>
                  <a:schemeClr val="bg1"/>
                </a:solidFill>
                <a:latin typeface="Helvetica" pitchFamily="2" charset="0"/>
              </a:rPr>
              <a:t>PMB326</a:t>
            </a:r>
          </a:p>
          <a:p>
            <a:pPr lvl="0" defTabSz="347297">
              <a:spcAft>
                <a:spcPts val="300"/>
              </a:spcAft>
              <a:defRPr/>
            </a:pPr>
            <a:r>
              <a:rPr lang="en-US" sz="1000" dirty="0">
                <a:solidFill>
                  <a:schemeClr val="bg1"/>
                </a:solidFill>
                <a:latin typeface="Helvetica" pitchFamily="2" charset="0"/>
              </a:rPr>
              <a:t>San Diego, CA 92101</a:t>
            </a:r>
          </a:p>
          <a:p>
            <a:pPr lvl="0" defTabSz="347297">
              <a:spcAft>
                <a:spcPts val="300"/>
              </a:spcAft>
              <a:defRPr/>
            </a:pPr>
            <a:r>
              <a:rPr lang="en-US" sz="1000" dirty="0">
                <a:solidFill>
                  <a:schemeClr val="bg1"/>
                </a:solidFill>
                <a:latin typeface="Helvetica" pitchFamily="2" charset="0"/>
              </a:rPr>
              <a:t>United States</a:t>
            </a:r>
          </a:p>
        </p:txBody>
      </p:sp>
      <p:sp>
        <p:nvSpPr>
          <p:cNvPr id="15" name="Picture Placeholder 57">
            <a:extLst>
              <a:ext uri="{FF2B5EF4-FFF2-40B4-BE49-F238E27FC236}">
                <a16:creationId xmlns:a16="http://schemas.microsoft.com/office/drawing/2014/main" id="{76EF459C-170A-F541-A575-1AEED6780BD0}"/>
              </a:ext>
            </a:extLst>
          </p:cNvPr>
          <p:cNvSpPr>
            <a:spLocks noGrp="1"/>
          </p:cNvSpPr>
          <p:nvPr>
            <p:ph type="pic" sz="quarter" idx="11"/>
          </p:nvPr>
        </p:nvSpPr>
        <p:spPr>
          <a:xfrm>
            <a:off x="399141" y="3158989"/>
            <a:ext cx="891497" cy="1206635"/>
          </a:xfrm>
        </p:spPr>
        <p:txBody>
          <a:bodyPr>
            <a:normAutofit/>
          </a:bodyPr>
          <a:lstStyle>
            <a:lvl1pPr marL="0" indent="0" algn="ctr">
              <a:buNone/>
              <a:defRPr sz="1400" b="0" i="0">
                <a:solidFill>
                  <a:srgbClr val="29265B"/>
                </a:solidFill>
                <a:latin typeface="Arial" panose="020B0604020202020204" pitchFamily="34" charset="0"/>
                <a:cs typeface="Arial" panose="020B0604020202020204" pitchFamily="34" charset="0"/>
              </a:defRPr>
            </a:lvl1pPr>
          </a:lstStyle>
          <a:p>
            <a:endParaRPr lang="en-US" dirty="0"/>
          </a:p>
        </p:txBody>
      </p:sp>
      <p:sp>
        <p:nvSpPr>
          <p:cNvPr id="16" name="Picture Placeholder 57">
            <a:extLst>
              <a:ext uri="{FF2B5EF4-FFF2-40B4-BE49-F238E27FC236}">
                <a16:creationId xmlns:a16="http://schemas.microsoft.com/office/drawing/2014/main" id="{462B38A4-798D-ED40-AABB-9D31A6987269}"/>
              </a:ext>
            </a:extLst>
          </p:cNvPr>
          <p:cNvSpPr>
            <a:spLocks noGrp="1"/>
          </p:cNvSpPr>
          <p:nvPr>
            <p:ph type="pic" sz="quarter" idx="12"/>
          </p:nvPr>
        </p:nvSpPr>
        <p:spPr>
          <a:xfrm>
            <a:off x="1364696" y="3158989"/>
            <a:ext cx="891497" cy="1206635"/>
          </a:xfrm>
        </p:spPr>
        <p:txBody>
          <a:bodyPr>
            <a:normAutofit/>
          </a:bodyPr>
          <a:lstStyle>
            <a:lvl1pPr marL="0" indent="0" algn="ctr">
              <a:buNone/>
              <a:defRPr sz="1400" b="0" i="0">
                <a:solidFill>
                  <a:srgbClr val="29265B"/>
                </a:solidFill>
                <a:latin typeface="Arial" panose="020B0604020202020204" pitchFamily="34" charset="0"/>
                <a:cs typeface="Arial" panose="020B0604020202020204" pitchFamily="34" charset="0"/>
              </a:defRPr>
            </a:lvl1pPr>
          </a:lstStyle>
          <a:p>
            <a:endParaRPr lang="en-US" dirty="0"/>
          </a:p>
        </p:txBody>
      </p:sp>
      <p:sp>
        <p:nvSpPr>
          <p:cNvPr id="17" name="Picture Placeholder 57">
            <a:extLst>
              <a:ext uri="{FF2B5EF4-FFF2-40B4-BE49-F238E27FC236}">
                <a16:creationId xmlns:a16="http://schemas.microsoft.com/office/drawing/2014/main" id="{8A1B081F-7C9E-954B-A96C-7F753D48C3D5}"/>
              </a:ext>
            </a:extLst>
          </p:cNvPr>
          <p:cNvSpPr>
            <a:spLocks noGrp="1"/>
          </p:cNvSpPr>
          <p:nvPr>
            <p:ph type="pic" sz="quarter" idx="13"/>
          </p:nvPr>
        </p:nvSpPr>
        <p:spPr>
          <a:xfrm>
            <a:off x="2355829" y="3158989"/>
            <a:ext cx="891497" cy="1206635"/>
          </a:xfrm>
        </p:spPr>
        <p:txBody>
          <a:bodyPr>
            <a:normAutofit/>
          </a:bodyPr>
          <a:lstStyle>
            <a:lvl1pPr marL="0" indent="0" algn="ctr">
              <a:buNone/>
              <a:defRPr sz="1400" b="0" i="0">
                <a:solidFill>
                  <a:srgbClr val="29265B"/>
                </a:solidFill>
                <a:latin typeface="Arial" panose="020B0604020202020204" pitchFamily="34" charset="0"/>
                <a:cs typeface="Arial" panose="020B0604020202020204" pitchFamily="34" charset="0"/>
              </a:defRPr>
            </a:lvl1pPr>
          </a:lstStyle>
          <a:p>
            <a:endParaRPr lang="en-US" dirty="0"/>
          </a:p>
        </p:txBody>
      </p:sp>
      <p:sp>
        <p:nvSpPr>
          <p:cNvPr id="18" name="Picture Placeholder 57">
            <a:extLst>
              <a:ext uri="{FF2B5EF4-FFF2-40B4-BE49-F238E27FC236}">
                <a16:creationId xmlns:a16="http://schemas.microsoft.com/office/drawing/2014/main" id="{4EEA1A8E-E440-6A40-8D73-EEC84621805C}"/>
              </a:ext>
            </a:extLst>
          </p:cNvPr>
          <p:cNvSpPr>
            <a:spLocks noGrp="1"/>
          </p:cNvSpPr>
          <p:nvPr>
            <p:ph type="pic" sz="quarter" idx="14"/>
          </p:nvPr>
        </p:nvSpPr>
        <p:spPr>
          <a:xfrm>
            <a:off x="3327779" y="3158989"/>
            <a:ext cx="891497" cy="1206635"/>
          </a:xfrm>
        </p:spPr>
        <p:txBody>
          <a:bodyPr>
            <a:normAutofit/>
          </a:bodyPr>
          <a:lstStyle>
            <a:lvl1pPr marL="0" indent="0" algn="ctr">
              <a:buNone/>
              <a:defRPr sz="1400" b="0" i="0">
                <a:solidFill>
                  <a:srgbClr val="29265B"/>
                </a:solidFill>
                <a:latin typeface="Arial" panose="020B0604020202020204" pitchFamily="34" charset="0"/>
                <a:cs typeface="Arial" panose="020B0604020202020204" pitchFamily="34" charset="0"/>
              </a:defRPr>
            </a:lvl1pPr>
          </a:lstStyle>
          <a:p>
            <a:endParaRPr lang="en-US" dirty="0"/>
          </a:p>
        </p:txBody>
      </p:sp>
      <p:sp>
        <p:nvSpPr>
          <p:cNvPr id="19" name="Picture Placeholder 57">
            <a:extLst>
              <a:ext uri="{FF2B5EF4-FFF2-40B4-BE49-F238E27FC236}">
                <a16:creationId xmlns:a16="http://schemas.microsoft.com/office/drawing/2014/main" id="{0A37FC39-15D6-504F-98F0-26084BB334DD}"/>
              </a:ext>
            </a:extLst>
          </p:cNvPr>
          <p:cNvSpPr>
            <a:spLocks noGrp="1"/>
          </p:cNvSpPr>
          <p:nvPr>
            <p:ph type="pic" sz="quarter" idx="15"/>
          </p:nvPr>
        </p:nvSpPr>
        <p:spPr>
          <a:xfrm>
            <a:off x="4293335" y="3158989"/>
            <a:ext cx="891497" cy="1206635"/>
          </a:xfrm>
        </p:spPr>
        <p:txBody>
          <a:bodyPr>
            <a:normAutofit/>
          </a:bodyPr>
          <a:lstStyle>
            <a:lvl1pPr marL="0" indent="0" algn="ctr">
              <a:buNone/>
              <a:defRPr sz="1400" b="0" i="0">
                <a:solidFill>
                  <a:srgbClr val="29265B"/>
                </a:solidFill>
                <a:latin typeface="Arial" panose="020B0604020202020204" pitchFamily="34" charset="0"/>
                <a:cs typeface="Arial" panose="020B0604020202020204" pitchFamily="34" charset="0"/>
              </a:defRPr>
            </a:lvl1pPr>
          </a:lstStyle>
          <a:p>
            <a:endParaRPr lang="en-US" dirty="0"/>
          </a:p>
        </p:txBody>
      </p:sp>
      <p:sp>
        <p:nvSpPr>
          <p:cNvPr id="22" name="TextBox 21">
            <a:extLst>
              <a:ext uri="{FF2B5EF4-FFF2-40B4-BE49-F238E27FC236}">
                <a16:creationId xmlns:a16="http://schemas.microsoft.com/office/drawing/2014/main" id="{ADCD65D7-2ED8-B04A-AD55-93F72C4F1E1F}"/>
              </a:ext>
            </a:extLst>
          </p:cNvPr>
          <p:cNvSpPr txBox="1"/>
          <p:nvPr userDrawn="1"/>
        </p:nvSpPr>
        <p:spPr>
          <a:xfrm>
            <a:off x="399140" y="4761212"/>
            <a:ext cx="2603671" cy="307777"/>
          </a:xfrm>
          <a:prstGeom prst="rect">
            <a:avLst/>
          </a:prstGeom>
          <a:noFill/>
        </p:spPr>
        <p:txBody>
          <a:bodyPr wrap="square" lIns="0" rtlCol="0">
            <a:spAutoFit/>
          </a:bodyPr>
          <a:lstStyle/>
          <a:p>
            <a:pPr defTabSz="501616">
              <a:spcAft>
                <a:spcPts val="300"/>
              </a:spcAft>
              <a:buClr>
                <a:srgbClr val="F9B962"/>
              </a:buClr>
              <a:defRPr/>
            </a:pPr>
            <a:r>
              <a:rPr lang="en-GB" sz="1400" b="1" dirty="0">
                <a:solidFill>
                  <a:srgbClr val="5F3058"/>
                </a:solidFill>
                <a:latin typeface="Helvetica" pitchFamily="2" charset="0"/>
              </a:rPr>
              <a:t>Workforce Solutions Partners</a:t>
            </a:r>
          </a:p>
        </p:txBody>
      </p:sp>
      <p:sp>
        <p:nvSpPr>
          <p:cNvPr id="23" name="Text Placeholder 55">
            <a:extLst>
              <a:ext uri="{FF2B5EF4-FFF2-40B4-BE49-F238E27FC236}">
                <a16:creationId xmlns:a16="http://schemas.microsoft.com/office/drawing/2014/main" id="{B2C83FDD-3D45-D845-966A-F61860757241}"/>
              </a:ext>
            </a:extLst>
          </p:cNvPr>
          <p:cNvSpPr>
            <a:spLocks noGrp="1"/>
          </p:cNvSpPr>
          <p:nvPr>
            <p:ph type="body" sz="quarter" idx="10"/>
          </p:nvPr>
        </p:nvSpPr>
        <p:spPr>
          <a:xfrm>
            <a:off x="310934" y="386362"/>
            <a:ext cx="4769066" cy="2255238"/>
          </a:xfrm>
        </p:spPr>
        <p:txBody>
          <a:bodyPr>
            <a:normAutofit/>
          </a:bodyPr>
          <a:lstStyle>
            <a:lvl1pPr marL="0" indent="0">
              <a:buNone/>
              <a:defRPr sz="1400" b="1" i="0">
                <a:solidFill>
                  <a:srgbClr val="5F3058"/>
                </a:solidFill>
                <a:latin typeface="Arial" panose="020B0604020202020204" pitchFamily="34" charset="0"/>
                <a:cs typeface="Arial" panose="020B0604020202020204" pitchFamily="34" charset="0"/>
              </a:defRPr>
            </a:lvl1pPr>
            <a:lvl2pPr marL="457200" indent="0">
              <a:buNone/>
              <a:defRPr sz="1050" b="0" i="0">
                <a:solidFill>
                  <a:srgbClr val="29265B"/>
                </a:solidFill>
                <a:latin typeface="Arial" panose="020B0604020202020204" pitchFamily="34" charset="0"/>
                <a:cs typeface="Arial" panose="020B0604020202020204" pitchFamily="34" charset="0"/>
              </a:defRPr>
            </a:lvl2pPr>
            <a:lvl3pPr marL="914400" indent="0">
              <a:buNone/>
              <a:defRPr sz="1000" b="0" i="0">
                <a:solidFill>
                  <a:srgbClr val="29265B"/>
                </a:solidFill>
                <a:latin typeface="Arial" panose="020B0604020202020204" pitchFamily="34" charset="0"/>
                <a:cs typeface="Arial" panose="020B0604020202020204" pitchFamily="34" charset="0"/>
              </a:defRPr>
            </a:lvl3pPr>
            <a:lvl4pPr marL="1371600" indent="0">
              <a:buNone/>
              <a:defRPr sz="900" b="0" i="0">
                <a:solidFill>
                  <a:srgbClr val="29265B"/>
                </a:solidFill>
                <a:latin typeface="Arial" panose="020B0604020202020204" pitchFamily="34" charset="0"/>
                <a:cs typeface="Arial" panose="020B0604020202020204" pitchFamily="34" charset="0"/>
              </a:defRPr>
            </a:lvl4pPr>
            <a:lvl5pPr marL="1828800" indent="0">
              <a:buNone/>
              <a:defRPr sz="900" b="0" i="0">
                <a:solidFill>
                  <a:srgbClr val="29265B"/>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ext Placeholder 68">
            <a:extLst>
              <a:ext uri="{FF2B5EF4-FFF2-40B4-BE49-F238E27FC236}">
                <a16:creationId xmlns:a16="http://schemas.microsoft.com/office/drawing/2014/main" id="{B117B85B-8ACA-A247-8239-8EB2669662BD}"/>
              </a:ext>
            </a:extLst>
          </p:cNvPr>
          <p:cNvSpPr>
            <a:spLocks noGrp="1"/>
          </p:cNvSpPr>
          <p:nvPr>
            <p:ph type="body" sz="quarter" idx="20"/>
          </p:nvPr>
        </p:nvSpPr>
        <p:spPr>
          <a:xfrm>
            <a:off x="442913" y="6196013"/>
            <a:ext cx="1198562" cy="322262"/>
          </a:xfrm>
        </p:spPr>
        <p:txBody>
          <a:bodyPr lIns="0" tIns="0" rIns="0" bIns="0">
            <a:noAutofit/>
          </a:bodyPr>
          <a:lstStyle>
            <a:lvl1pPr marL="0" indent="0">
              <a:buNone/>
              <a:defRPr sz="900" b="0" i="0">
                <a:solidFill>
                  <a:srgbClr val="404040"/>
                </a:solidFill>
                <a:latin typeface="Arial" panose="020B0604020202020204" pitchFamily="34" charset="0"/>
                <a:cs typeface="Arial" panose="020B0604020202020204" pitchFamily="34" charset="0"/>
              </a:defRPr>
            </a:lvl1pPr>
            <a:lvl2pPr marL="457200" indent="0">
              <a:buNone/>
              <a:defRPr sz="800"/>
            </a:lvl2pPr>
            <a:lvl3pPr marL="914400" indent="0">
              <a:buNone/>
              <a:defRPr sz="700"/>
            </a:lvl3pPr>
            <a:lvl4pPr marL="1371600" indent="0">
              <a:buNone/>
              <a:defRPr sz="600"/>
            </a:lvl4pPr>
            <a:lvl5pPr marL="1828800" indent="0">
              <a:buNone/>
              <a:defRPr sz="600"/>
            </a:lvl5pPr>
          </a:lstStyle>
          <a:p>
            <a:pPr lvl="0"/>
            <a:r>
              <a:rPr lang="en-GB" dirty="0"/>
              <a:t>Click to edit Master text styles</a:t>
            </a:r>
          </a:p>
        </p:txBody>
      </p:sp>
      <p:sp>
        <p:nvSpPr>
          <p:cNvPr id="25" name="Text Placeholder 68">
            <a:extLst>
              <a:ext uri="{FF2B5EF4-FFF2-40B4-BE49-F238E27FC236}">
                <a16:creationId xmlns:a16="http://schemas.microsoft.com/office/drawing/2014/main" id="{F2A1E397-1D11-9D47-92FC-32CC02580815}"/>
              </a:ext>
            </a:extLst>
          </p:cNvPr>
          <p:cNvSpPr>
            <a:spLocks noGrp="1"/>
          </p:cNvSpPr>
          <p:nvPr>
            <p:ph type="body" sz="quarter" idx="21"/>
          </p:nvPr>
        </p:nvSpPr>
        <p:spPr>
          <a:xfrm>
            <a:off x="1894443" y="6196013"/>
            <a:ext cx="1198562" cy="322262"/>
          </a:xfrm>
        </p:spPr>
        <p:txBody>
          <a:bodyPr lIns="0" tIns="0" rIns="0" bIns="0">
            <a:noAutofit/>
          </a:bodyPr>
          <a:lstStyle>
            <a:lvl1pPr marL="0" indent="0">
              <a:buNone/>
              <a:defRPr sz="900" b="0" i="0">
                <a:solidFill>
                  <a:srgbClr val="404040"/>
                </a:solidFill>
                <a:latin typeface="Arial" panose="020B0604020202020204" pitchFamily="34" charset="0"/>
                <a:cs typeface="Arial" panose="020B0604020202020204" pitchFamily="34" charset="0"/>
              </a:defRPr>
            </a:lvl1pPr>
            <a:lvl2pPr marL="457200" indent="0">
              <a:buNone/>
              <a:defRPr sz="800"/>
            </a:lvl2pPr>
            <a:lvl3pPr marL="914400" indent="0">
              <a:buNone/>
              <a:defRPr sz="700"/>
            </a:lvl3pPr>
            <a:lvl4pPr marL="1371600" indent="0">
              <a:buNone/>
              <a:defRPr sz="600"/>
            </a:lvl4pPr>
            <a:lvl5pPr marL="1828800" indent="0">
              <a:buNone/>
              <a:defRPr sz="600"/>
            </a:lvl5pPr>
          </a:lstStyle>
          <a:p>
            <a:pPr lvl="0"/>
            <a:r>
              <a:rPr lang="en-GB" dirty="0"/>
              <a:t>Click to edit Master text styles</a:t>
            </a:r>
          </a:p>
        </p:txBody>
      </p:sp>
      <p:sp>
        <p:nvSpPr>
          <p:cNvPr id="26" name="Text Placeholder 68">
            <a:extLst>
              <a:ext uri="{FF2B5EF4-FFF2-40B4-BE49-F238E27FC236}">
                <a16:creationId xmlns:a16="http://schemas.microsoft.com/office/drawing/2014/main" id="{379C3668-19CF-564B-9F1B-5A65F00D90D6}"/>
              </a:ext>
            </a:extLst>
          </p:cNvPr>
          <p:cNvSpPr>
            <a:spLocks noGrp="1"/>
          </p:cNvSpPr>
          <p:nvPr>
            <p:ph type="body" sz="quarter" idx="22"/>
          </p:nvPr>
        </p:nvSpPr>
        <p:spPr>
          <a:xfrm>
            <a:off x="3365156" y="6196013"/>
            <a:ext cx="1198562" cy="322262"/>
          </a:xfrm>
        </p:spPr>
        <p:txBody>
          <a:bodyPr lIns="0" tIns="0" rIns="0" bIns="0">
            <a:noAutofit/>
          </a:bodyPr>
          <a:lstStyle>
            <a:lvl1pPr marL="0" indent="0">
              <a:buNone/>
              <a:defRPr sz="900" b="0" i="0">
                <a:solidFill>
                  <a:srgbClr val="404040"/>
                </a:solidFill>
                <a:latin typeface="Arial" panose="020B0604020202020204" pitchFamily="34" charset="0"/>
                <a:cs typeface="Arial" panose="020B0604020202020204" pitchFamily="34" charset="0"/>
              </a:defRPr>
            </a:lvl1pPr>
            <a:lvl2pPr marL="457200" indent="0">
              <a:buNone/>
              <a:defRPr sz="800"/>
            </a:lvl2pPr>
            <a:lvl3pPr marL="914400" indent="0">
              <a:buNone/>
              <a:defRPr sz="700"/>
            </a:lvl3pPr>
            <a:lvl4pPr marL="1371600" indent="0">
              <a:buNone/>
              <a:defRPr sz="600"/>
            </a:lvl4pPr>
            <a:lvl5pPr marL="1828800" indent="0">
              <a:buNone/>
              <a:defRPr sz="600"/>
            </a:lvl5pPr>
          </a:lstStyle>
          <a:p>
            <a:pPr lvl="0"/>
            <a:r>
              <a:rPr lang="en-GB" dirty="0"/>
              <a:t>Click to edit Master text styles</a:t>
            </a:r>
          </a:p>
        </p:txBody>
      </p:sp>
      <p:sp>
        <p:nvSpPr>
          <p:cNvPr id="27" name="Text Placeholder 68">
            <a:extLst>
              <a:ext uri="{FF2B5EF4-FFF2-40B4-BE49-F238E27FC236}">
                <a16:creationId xmlns:a16="http://schemas.microsoft.com/office/drawing/2014/main" id="{93D22226-A436-F84D-8970-4D85EEE98A73}"/>
              </a:ext>
            </a:extLst>
          </p:cNvPr>
          <p:cNvSpPr>
            <a:spLocks noGrp="1"/>
          </p:cNvSpPr>
          <p:nvPr>
            <p:ph type="body" sz="quarter" idx="23"/>
          </p:nvPr>
        </p:nvSpPr>
        <p:spPr>
          <a:xfrm>
            <a:off x="4861447" y="6196013"/>
            <a:ext cx="1198562" cy="322262"/>
          </a:xfrm>
        </p:spPr>
        <p:txBody>
          <a:bodyPr lIns="0" tIns="0" rIns="0" bIns="0">
            <a:noAutofit/>
          </a:bodyPr>
          <a:lstStyle>
            <a:lvl1pPr marL="0" indent="0">
              <a:buNone/>
              <a:defRPr sz="900" b="0" i="0">
                <a:solidFill>
                  <a:srgbClr val="404040"/>
                </a:solidFill>
                <a:latin typeface="Arial" panose="020B0604020202020204" pitchFamily="34" charset="0"/>
                <a:cs typeface="Arial" panose="020B0604020202020204" pitchFamily="34" charset="0"/>
              </a:defRPr>
            </a:lvl1pPr>
            <a:lvl2pPr marL="457200" indent="0">
              <a:buNone/>
              <a:defRPr sz="800"/>
            </a:lvl2pPr>
            <a:lvl3pPr marL="914400" indent="0">
              <a:buNone/>
              <a:defRPr sz="700"/>
            </a:lvl3pPr>
            <a:lvl4pPr marL="1371600" indent="0">
              <a:buNone/>
              <a:defRPr sz="600"/>
            </a:lvl4pPr>
            <a:lvl5pPr marL="1828800" indent="0">
              <a:buNone/>
              <a:defRPr sz="600"/>
            </a:lvl5pPr>
          </a:lstStyle>
          <a:p>
            <a:pPr lvl="0"/>
            <a:r>
              <a:rPr lang="en-GB" dirty="0"/>
              <a:t>Click to edit Master text styles</a:t>
            </a:r>
          </a:p>
        </p:txBody>
      </p:sp>
      <p:sp>
        <p:nvSpPr>
          <p:cNvPr id="28" name="Picture Placeholder 63">
            <a:extLst>
              <a:ext uri="{FF2B5EF4-FFF2-40B4-BE49-F238E27FC236}">
                <a16:creationId xmlns:a16="http://schemas.microsoft.com/office/drawing/2014/main" id="{D7FEE179-C74D-214E-B06B-A36FC3F08A05}"/>
              </a:ext>
            </a:extLst>
          </p:cNvPr>
          <p:cNvSpPr>
            <a:spLocks noGrp="1"/>
          </p:cNvSpPr>
          <p:nvPr>
            <p:ph type="pic" sz="quarter" idx="16"/>
          </p:nvPr>
        </p:nvSpPr>
        <p:spPr>
          <a:xfrm>
            <a:off x="442913" y="5199063"/>
            <a:ext cx="1198562" cy="949325"/>
          </a:xfrm>
        </p:spPr>
        <p:txBody>
          <a:bodyPr>
            <a:normAutofit/>
          </a:bodyPr>
          <a:lstStyle>
            <a:lvl1pPr marL="0" indent="0" algn="ctr">
              <a:buNone/>
              <a:defRPr sz="1400" b="0" i="0">
                <a:solidFill>
                  <a:srgbClr val="29265B"/>
                </a:solidFill>
                <a:latin typeface="Arial" panose="020B0604020202020204" pitchFamily="34" charset="0"/>
                <a:cs typeface="Arial" panose="020B0604020202020204" pitchFamily="34" charset="0"/>
              </a:defRPr>
            </a:lvl1pPr>
          </a:lstStyle>
          <a:p>
            <a:endParaRPr lang="en-US" dirty="0"/>
          </a:p>
        </p:txBody>
      </p:sp>
      <p:sp>
        <p:nvSpPr>
          <p:cNvPr id="29" name="Picture Placeholder 63">
            <a:extLst>
              <a:ext uri="{FF2B5EF4-FFF2-40B4-BE49-F238E27FC236}">
                <a16:creationId xmlns:a16="http://schemas.microsoft.com/office/drawing/2014/main" id="{3CE8CDC5-DA52-AB47-BEB8-1EFF904D03E7}"/>
              </a:ext>
            </a:extLst>
          </p:cNvPr>
          <p:cNvSpPr>
            <a:spLocks noGrp="1"/>
          </p:cNvSpPr>
          <p:nvPr>
            <p:ph type="pic" sz="quarter" idx="17"/>
          </p:nvPr>
        </p:nvSpPr>
        <p:spPr>
          <a:xfrm>
            <a:off x="1894443" y="5199063"/>
            <a:ext cx="1198562" cy="949325"/>
          </a:xfrm>
        </p:spPr>
        <p:txBody>
          <a:bodyPr>
            <a:normAutofit/>
          </a:bodyPr>
          <a:lstStyle>
            <a:lvl1pPr marL="0" indent="0" algn="ctr">
              <a:buNone/>
              <a:defRPr sz="1400" b="0" i="0">
                <a:solidFill>
                  <a:srgbClr val="29265B"/>
                </a:solidFill>
                <a:latin typeface="Arial" panose="020B0604020202020204" pitchFamily="34" charset="0"/>
                <a:cs typeface="Arial" panose="020B0604020202020204" pitchFamily="34" charset="0"/>
              </a:defRPr>
            </a:lvl1pPr>
          </a:lstStyle>
          <a:p>
            <a:endParaRPr lang="en-US" dirty="0"/>
          </a:p>
        </p:txBody>
      </p:sp>
      <p:sp>
        <p:nvSpPr>
          <p:cNvPr id="30" name="Picture Placeholder 63">
            <a:extLst>
              <a:ext uri="{FF2B5EF4-FFF2-40B4-BE49-F238E27FC236}">
                <a16:creationId xmlns:a16="http://schemas.microsoft.com/office/drawing/2014/main" id="{3FC16470-71F4-3843-BBAB-8064B3AD24DC}"/>
              </a:ext>
            </a:extLst>
          </p:cNvPr>
          <p:cNvSpPr>
            <a:spLocks noGrp="1"/>
          </p:cNvSpPr>
          <p:nvPr>
            <p:ph type="pic" sz="quarter" idx="18"/>
          </p:nvPr>
        </p:nvSpPr>
        <p:spPr>
          <a:xfrm>
            <a:off x="3377945" y="5199063"/>
            <a:ext cx="1198562" cy="949325"/>
          </a:xfrm>
        </p:spPr>
        <p:txBody>
          <a:bodyPr>
            <a:normAutofit/>
          </a:bodyPr>
          <a:lstStyle>
            <a:lvl1pPr marL="0" indent="0" algn="ctr">
              <a:buNone/>
              <a:defRPr sz="1400" b="0" i="0">
                <a:solidFill>
                  <a:srgbClr val="29265B"/>
                </a:solidFill>
                <a:latin typeface="Arial" panose="020B0604020202020204" pitchFamily="34" charset="0"/>
                <a:cs typeface="Arial" panose="020B0604020202020204" pitchFamily="34" charset="0"/>
              </a:defRPr>
            </a:lvl1pPr>
          </a:lstStyle>
          <a:p>
            <a:endParaRPr lang="en-US" dirty="0"/>
          </a:p>
        </p:txBody>
      </p:sp>
      <p:sp>
        <p:nvSpPr>
          <p:cNvPr id="31" name="Picture Placeholder 63">
            <a:extLst>
              <a:ext uri="{FF2B5EF4-FFF2-40B4-BE49-F238E27FC236}">
                <a16:creationId xmlns:a16="http://schemas.microsoft.com/office/drawing/2014/main" id="{954EC4DD-F275-ED47-B45A-4BD0F81CAD58}"/>
              </a:ext>
            </a:extLst>
          </p:cNvPr>
          <p:cNvSpPr>
            <a:spLocks noGrp="1"/>
          </p:cNvSpPr>
          <p:nvPr>
            <p:ph type="pic" sz="quarter" idx="19"/>
          </p:nvPr>
        </p:nvSpPr>
        <p:spPr>
          <a:xfrm>
            <a:off x="4867841" y="5199063"/>
            <a:ext cx="1198562" cy="949325"/>
          </a:xfrm>
        </p:spPr>
        <p:txBody>
          <a:bodyPr>
            <a:normAutofit/>
          </a:bodyPr>
          <a:lstStyle>
            <a:lvl1pPr marL="0" indent="0" algn="ctr">
              <a:buNone/>
              <a:defRPr sz="1400" b="0" i="0">
                <a:solidFill>
                  <a:srgbClr val="29265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6810452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A0149E-1D62-814C-A276-4B0E9DD68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40D0F0A-5972-594A-B053-3C03521C7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5C2E656A-1808-234F-A03F-74D7025F6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0AB66-C9AC-7F43-B1FC-7359291615BD}" type="datetimeFigureOut">
              <a:rPr lang="en-US" smtClean="0"/>
              <a:t>3/27/2025</a:t>
            </a:fld>
            <a:endParaRPr lang="en-US" dirty="0"/>
          </a:p>
        </p:txBody>
      </p:sp>
      <p:sp>
        <p:nvSpPr>
          <p:cNvPr id="5" name="Footer Placeholder 4">
            <a:extLst>
              <a:ext uri="{FF2B5EF4-FFF2-40B4-BE49-F238E27FC236}">
                <a16:creationId xmlns:a16="http://schemas.microsoft.com/office/drawing/2014/main" id="{F9993EDA-C7EF-5545-9F90-70A5AAB06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4D759F6-0F94-A846-A6BD-8B416F7D18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EA5D0-8517-FB41-B9D2-D6FA63123760}" type="slidenum">
              <a:rPr lang="en-US" smtClean="0"/>
              <a:t>‹#›</a:t>
            </a:fld>
            <a:endParaRPr lang="en-US" dirty="0"/>
          </a:p>
        </p:txBody>
      </p:sp>
    </p:spTree>
    <p:extLst>
      <p:ext uri="{BB962C8B-B14F-4D97-AF65-F5344CB8AC3E}">
        <p14:creationId xmlns:p14="http://schemas.microsoft.com/office/powerpoint/2010/main" val="4191564126"/>
      </p:ext>
    </p:extLst>
  </p:cSld>
  <p:clrMap bg1="lt1" tx1="dk1" bg2="lt2" tx2="dk2" accent1="accent1" accent2="accent2" accent3="accent3" accent4="accent4" accent5="accent5" accent6="accent6" hlink="hlink" folHlink="folHlink"/>
  <p:sldLayoutIdLst>
    <p:sldLayoutId id="2147483768" r:id="rId1"/>
    <p:sldLayoutId id="2147483767"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94" r:id="rId11"/>
    <p:sldLayoutId id="2147483702" r:id="rId12"/>
    <p:sldLayoutId id="2147483704" r:id="rId13"/>
    <p:sldLayoutId id="2147483709" r:id="rId14"/>
    <p:sldLayoutId id="2147483723" r:id="rId15"/>
    <p:sldLayoutId id="2147483733" r:id="rId16"/>
    <p:sldLayoutId id="2147483737" r:id="rId17"/>
    <p:sldLayoutId id="2147483766" r:id="rId18"/>
  </p:sldLayoutIdLst>
  <p:txStyles>
    <p:titleStyle>
      <a:lvl1pPr algn="l" defTabSz="914400" rtl="0" eaLnBrk="1" latinLnBrk="0" hangingPunct="1">
        <a:lnSpc>
          <a:spcPct val="90000"/>
        </a:lnSpc>
        <a:spcBef>
          <a:spcPct val="0"/>
        </a:spcBef>
        <a:buNone/>
        <a:defRPr sz="4400" kern="1200">
          <a:solidFill>
            <a:schemeClr val="tx1"/>
          </a:solidFill>
          <a:latin typeface="DM Sans 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regular"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regular"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regular"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jpeg"/><Relationship Id="rId7" Type="http://schemas.openxmlformats.org/officeDocument/2006/relationships/image" Target="../media/image75.png"/><Relationship Id="rId2" Type="http://schemas.openxmlformats.org/officeDocument/2006/relationships/image" Target="../media/image70.jpeg"/><Relationship Id="rId1" Type="http://schemas.openxmlformats.org/officeDocument/2006/relationships/slideLayout" Target="../slideLayouts/slideLayout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jpeg"/><Relationship Id="rId9" Type="http://schemas.openxmlformats.org/officeDocument/2006/relationships/image" Target="../media/image77.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26" Type="http://schemas.openxmlformats.org/officeDocument/2006/relationships/image" Target="../media/image36.sv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notesSlide" Target="../notesSlides/notesSlide2.xml"/><Relationship Id="rId16" Type="http://schemas.openxmlformats.org/officeDocument/2006/relationships/image" Target="../media/image26.svg"/><Relationship Id="rId20" Type="http://schemas.openxmlformats.org/officeDocument/2006/relationships/image" Target="../media/image30.svg"/><Relationship Id="rId29"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16.svg"/><Relationship Id="rId11" Type="http://schemas.openxmlformats.org/officeDocument/2006/relationships/image" Target="../media/image21.png"/><Relationship Id="rId24" Type="http://schemas.openxmlformats.org/officeDocument/2006/relationships/image" Target="../media/image34.svg"/><Relationship Id="rId32" Type="http://schemas.openxmlformats.org/officeDocument/2006/relationships/image" Target="../media/image42.sv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svg"/><Relationship Id="rId10" Type="http://schemas.openxmlformats.org/officeDocument/2006/relationships/image" Target="../media/image20.sv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2.svg"/><Relationship Id="rId27" Type="http://schemas.openxmlformats.org/officeDocument/2006/relationships/image" Target="../media/image37.png"/><Relationship Id="rId30" Type="http://schemas.openxmlformats.org/officeDocument/2006/relationships/image" Target="../media/image40.svg"/></Relationships>
</file>

<file path=ppt/slides/_rels/slide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notesSlide" Target="../notesSlides/notesSlide4.xml"/><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8.png"/><Relationship Id="rId22" Type="http://schemas.openxmlformats.org/officeDocument/2006/relationships/image" Target="../media/image66.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329F43-E2BC-0C47-15E0-3FBDA507FA52}"/>
              </a:ext>
            </a:extLst>
          </p:cNvPr>
          <p:cNvSpPr>
            <a:spLocks noGrp="1"/>
          </p:cNvSpPr>
          <p:nvPr>
            <p:ph type="body" sz="quarter" idx="10"/>
          </p:nvPr>
        </p:nvSpPr>
        <p:spPr>
          <a:xfrm>
            <a:off x="345440" y="5286228"/>
            <a:ext cx="4638040" cy="497524"/>
          </a:xfrm>
        </p:spPr>
        <p:txBody>
          <a:bodyPr/>
          <a:lstStyle/>
          <a:p>
            <a:r>
              <a:rPr lang="en-GB" sz="2000" dirty="0"/>
              <a:t>Workforce Solutions M&amp;A Review</a:t>
            </a:r>
          </a:p>
          <a:p>
            <a:endParaRPr lang="en-GB" dirty="0"/>
          </a:p>
        </p:txBody>
      </p:sp>
      <p:sp>
        <p:nvSpPr>
          <p:cNvPr id="9" name="Title 4">
            <a:extLst>
              <a:ext uri="{FF2B5EF4-FFF2-40B4-BE49-F238E27FC236}">
                <a16:creationId xmlns:a16="http://schemas.microsoft.com/office/drawing/2014/main" id="{268153AC-71A8-A73D-E09E-5D367F8BC622}"/>
              </a:ext>
            </a:extLst>
          </p:cNvPr>
          <p:cNvSpPr>
            <a:spLocks noGrp="1"/>
          </p:cNvSpPr>
          <p:nvPr>
            <p:ph type="ctrTitle"/>
          </p:nvPr>
        </p:nvSpPr>
        <p:spPr>
          <a:xfrm>
            <a:off x="381378" y="3737960"/>
            <a:ext cx="3820160" cy="848677"/>
          </a:xfrm>
        </p:spPr>
        <p:txBody>
          <a:bodyPr>
            <a:noAutofit/>
          </a:bodyPr>
          <a:lstStyle/>
          <a:p>
            <a:r>
              <a:rPr lang="en-GB" sz="6000" dirty="0">
                <a:solidFill>
                  <a:schemeClr val="bg2"/>
                </a:solidFill>
              </a:rPr>
              <a:t>H</a:t>
            </a:r>
            <a:r>
              <a:rPr lang="bs-Latn-BA" sz="6000" dirty="0">
                <a:solidFill>
                  <a:schemeClr val="bg2"/>
                </a:solidFill>
              </a:rPr>
              <a:t>2</a:t>
            </a:r>
            <a:r>
              <a:rPr lang="en-GB" sz="6000" dirty="0">
                <a:solidFill>
                  <a:schemeClr val="bg2"/>
                </a:solidFill>
              </a:rPr>
              <a:t> 202</a:t>
            </a:r>
            <a:r>
              <a:rPr lang="bs-Latn-BA" sz="6000" dirty="0">
                <a:solidFill>
                  <a:schemeClr val="bg2"/>
                </a:solidFill>
              </a:rPr>
              <a:t>4</a:t>
            </a:r>
            <a:endParaRPr lang="en-GB" sz="6000" dirty="0">
              <a:solidFill>
                <a:schemeClr val="bg2"/>
              </a:solidFill>
            </a:endParaRPr>
          </a:p>
        </p:txBody>
      </p:sp>
    </p:spTree>
    <p:extLst>
      <p:ext uri="{BB962C8B-B14F-4D97-AF65-F5344CB8AC3E}">
        <p14:creationId xmlns:p14="http://schemas.microsoft.com/office/powerpoint/2010/main" val="3900153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401B4-9BAF-E014-2AF0-8ECEDD3082E7}"/>
            </a:ext>
          </a:extLst>
        </p:cNvPr>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344D4E04-77A7-0CBF-B747-DF74A414B88B}"/>
              </a:ext>
            </a:extLst>
          </p:cNvPr>
          <p:cNvGraphicFramePr>
            <a:graphicFrameLocks noGrp="1"/>
          </p:cNvGraphicFramePr>
          <p:nvPr>
            <p:extLst>
              <p:ext uri="{D42A27DB-BD31-4B8C-83A1-F6EECF244321}">
                <p14:modId xmlns:p14="http://schemas.microsoft.com/office/powerpoint/2010/main" val="4259148491"/>
              </p:ext>
            </p:extLst>
          </p:nvPr>
        </p:nvGraphicFramePr>
        <p:xfrm>
          <a:off x="374905" y="1091701"/>
          <a:ext cx="11340001" cy="4701094"/>
        </p:xfrm>
        <a:graphic>
          <a:graphicData uri="http://schemas.openxmlformats.org/drawingml/2006/table">
            <a:tbl>
              <a:tblPr firstRow="1" bandRow="1">
                <a:tableStyleId>{073A0DAA-6AF3-43AB-8588-CEC1D06C72B9}</a:tableStyleId>
              </a:tblPr>
              <a:tblGrid>
                <a:gridCol w="609856">
                  <a:extLst>
                    <a:ext uri="{9D8B030D-6E8A-4147-A177-3AD203B41FA5}">
                      <a16:colId xmlns:a16="http://schemas.microsoft.com/office/drawing/2014/main" val="209502506"/>
                    </a:ext>
                  </a:extLst>
                </a:gridCol>
                <a:gridCol w="1061478">
                  <a:extLst>
                    <a:ext uri="{9D8B030D-6E8A-4147-A177-3AD203B41FA5}">
                      <a16:colId xmlns:a16="http://schemas.microsoft.com/office/drawing/2014/main" val="3688240327"/>
                    </a:ext>
                  </a:extLst>
                </a:gridCol>
                <a:gridCol w="1091145">
                  <a:extLst>
                    <a:ext uri="{9D8B030D-6E8A-4147-A177-3AD203B41FA5}">
                      <a16:colId xmlns:a16="http://schemas.microsoft.com/office/drawing/2014/main" val="3438255009"/>
                    </a:ext>
                  </a:extLst>
                </a:gridCol>
                <a:gridCol w="2465791">
                  <a:extLst>
                    <a:ext uri="{9D8B030D-6E8A-4147-A177-3AD203B41FA5}">
                      <a16:colId xmlns:a16="http://schemas.microsoft.com/office/drawing/2014/main" val="3744355229"/>
                    </a:ext>
                  </a:extLst>
                </a:gridCol>
                <a:gridCol w="1068069">
                  <a:extLst>
                    <a:ext uri="{9D8B030D-6E8A-4147-A177-3AD203B41FA5}">
                      <a16:colId xmlns:a16="http://schemas.microsoft.com/office/drawing/2014/main" val="2697836620"/>
                    </a:ext>
                  </a:extLst>
                </a:gridCol>
                <a:gridCol w="781273">
                  <a:extLst>
                    <a:ext uri="{9D8B030D-6E8A-4147-A177-3AD203B41FA5}">
                      <a16:colId xmlns:a16="http://schemas.microsoft.com/office/drawing/2014/main" val="2623583818"/>
                    </a:ext>
                  </a:extLst>
                </a:gridCol>
                <a:gridCol w="781273">
                  <a:extLst>
                    <a:ext uri="{9D8B030D-6E8A-4147-A177-3AD203B41FA5}">
                      <a16:colId xmlns:a16="http://schemas.microsoft.com/office/drawing/2014/main" val="3712056591"/>
                    </a:ext>
                  </a:extLst>
                </a:gridCol>
                <a:gridCol w="3481116">
                  <a:extLst>
                    <a:ext uri="{9D8B030D-6E8A-4147-A177-3AD203B41FA5}">
                      <a16:colId xmlns:a16="http://schemas.microsoft.com/office/drawing/2014/main" val="4121876925"/>
                    </a:ext>
                  </a:extLst>
                </a:gridCol>
              </a:tblGrid>
              <a:tr h="586294">
                <a:tc>
                  <a:txBody>
                    <a:bodyPr/>
                    <a:lstStyle/>
                    <a:p>
                      <a:pPr algn="l" fontAlgn="ctr"/>
                      <a:r>
                        <a:rPr lang="en-GB" sz="900" b="0" u="none" strike="noStrike" dirty="0">
                          <a:solidFill>
                            <a:schemeClr val="bg1"/>
                          </a:solidFill>
                          <a:effectLst/>
                          <a:latin typeface="+mn-lt"/>
                        </a:rPr>
                        <a:t>DATE</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BUYER</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TARGET</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DESCRIPTION</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i="0" u="none" strike="noStrike" dirty="0">
                          <a:solidFill>
                            <a:schemeClr val="bg1"/>
                          </a:solidFill>
                          <a:effectLst/>
                          <a:latin typeface="+mn-lt"/>
                          <a:ea typeface="Open Sans" panose="020B0606030504020204" pitchFamily="34" charset="0"/>
                          <a:cs typeface="Arial" panose="020B0604020202020204" pitchFamily="34" charset="0"/>
                        </a:rPr>
                        <a:t>SECTOR</a:t>
                      </a:r>
                    </a:p>
                  </a:txBody>
                  <a:tcPr anchor="ctr"/>
                </a:tc>
                <a:tc>
                  <a:txBody>
                    <a:bodyPr/>
                    <a:lstStyle/>
                    <a:p>
                      <a:pPr algn="ctr" fontAlgn="ctr"/>
                      <a:r>
                        <a:rPr lang="en-GB" sz="900" b="0" u="none" strike="noStrike" dirty="0">
                          <a:solidFill>
                            <a:schemeClr val="bg1"/>
                          </a:solidFill>
                          <a:effectLst/>
                          <a:latin typeface="+mn-lt"/>
                        </a:rPr>
                        <a:t>DEAL </a:t>
                      </a:r>
                      <a:br>
                        <a:rPr lang="en-GB" sz="900" b="0" u="none" strike="noStrike" dirty="0">
                          <a:solidFill>
                            <a:schemeClr val="bg1"/>
                          </a:solidFill>
                          <a:effectLst/>
                          <a:latin typeface="+mn-lt"/>
                        </a:rPr>
                      </a:br>
                      <a:r>
                        <a:rPr lang="en-GB" sz="900" b="0" u="none" strike="noStrike" dirty="0">
                          <a:solidFill>
                            <a:schemeClr val="bg1"/>
                          </a:solidFill>
                          <a:effectLst/>
                          <a:latin typeface="+mn-lt"/>
                        </a:rPr>
                        <a:t>SIZE</a:t>
                      </a:r>
                    </a:p>
                    <a:p>
                      <a:pPr algn="ctr" fontAlgn="ctr"/>
                      <a:r>
                        <a:rPr lang="en-GB" sz="900" b="0" u="none" strike="noStrike" dirty="0">
                          <a:solidFill>
                            <a:schemeClr val="bg1"/>
                          </a:solidFill>
                          <a:effectLst/>
                          <a:latin typeface="+mn-lt"/>
                        </a:rPr>
                        <a:t> ($'m)</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ctr" fontAlgn="ctr"/>
                      <a:r>
                        <a:rPr lang="en-GB" sz="900" b="0" i="0" u="none" strike="noStrike" dirty="0">
                          <a:solidFill>
                            <a:schemeClr val="bg1"/>
                          </a:solidFill>
                          <a:effectLst/>
                          <a:latin typeface="+mn-lt"/>
                          <a:ea typeface="Open Sans" panose="020B0606030504020204" pitchFamily="34" charset="0"/>
                          <a:cs typeface="Arial" panose="020B0604020202020204" pitchFamily="34" charset="0"/>
                        </a:rPr>
                        <a:t>EBITDA MULTIPLE (est.)</a:t>
                      </a:r>
                    </a:p>
                  </a:txBody>
                  <a:tcPr anchor="ctr"/>
                </a:tc>
                <a:tc>
                  <a:txBody>
                    <a:bodyPr/>
                    <a:lstStyle/>
                    <a:p>
                      <a:pPr algn="l" fontAlgn="ctr"/>
                      <a:r>
                        <a:rPr lang="en-GB" sz="900" b="0" u="none" strike="noStrike" dirty="0">
                          <a:solidFill>
                            <a:schemeClr val="bg1"/>
                          </a:solidFill>
                          <a:effectLst/>
                          <a:latin typeface="+mn-lt"/>
                        </a:rPr>
                        <a:t>TRANSACTION RATIONALE</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extLst>
                  <a:ext uri="{0D108BD9-81ED-4DB2-BD59-A6C34878D82A}">
                    <a16:rowId xmlns:a16="http://schemas.microsoft.com/office/drawing/2014/main" val="2888843439"/>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a:ln>
                            <a:noFill/>
                          </a:ln>
                          <a:solidFill>
                            <a:srgbClr val="000000"/>
                          </a:solidFill>
                          <a:effectLst/>
                          <a:uLnTx/>
                          <a:uFillTx/>
                          <a:latin typeface="Arial"/>
                          <a:ea typeface="+mn-ea"/>
                          <a:cs typeface="+mn-cs"/>
                        </a:rPr>
                        <a:t>Aug-24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Altrix Technology</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(UK)</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Soleus People</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(UK)</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dirty="0">
                          <a:solidFill>
                            <a:srgbClr val="000000"/>
                          </a:solidFill>
                          <a:effectLst/>
                          <a:latin typeface="+mn-lt"/>
                        </a:rPr>
                        <a:t>Provider of healthcare recruitment services, specializing in the placement of general and specialist nurses for both NHS and private healthcare providers.</a:t>
                      </a:r>
                      <a:endParaRPr lang="en-US" sz="900" b="0" i="0" u="none" strike="noStrike" dirty="0">
                        <a:solidFill>
                          <a:srgbClr val="000000"/>
                        </a:solidFill>
                        <a:effectLst/>
                        <a:highlight>
                          <a:srgbClr val="FFFF00"/>
                        </a:highlight>
                        <a:latin typeface="+mn-lt"/>
                      </a:endParaRPr>
                    </a:p>
                  </a:txBody>
                  <a:tcPr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mn-lt"/>
                        </a:rPr>
                        <a:t>Healthcare Staffing</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This deal expands Altrix Technology’s nurse staffing capabilities, strengthening its supply of general and specialist nurses to NHS and private sector clients.</a:t>
                      </a:r>
                      <a:endParaRPr lang="en-US"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830421758"/>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a:ln>
                            <a:noFill/>
                          </a:ln>
                          <a:solidFill>
                            <a:srgbClr val="000000"/>
                          </a:solidFill>
                          <a:effectLst/>
                          <a:uLnTx/>
                          <a:uFillTx/>
                          <a:latin typeface="Arial"/>
                          <a:ea typeface="+mn-ea"/>
                          <a:cs typeface="+mn-cs"/>
                        </a:rPr>
                        <a:t>Aug-24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Etera Solutions</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TK-CHAIN</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US"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dirty="0">
                          <a:solidFill>
                            <a:srgbClr val="000000"/>
                          </a:solidFill>
                          <a:effectLst/>
                          <a:latin typeface="+mn-lt"/>
                        </a:rPr>
                        <a:t>Provider of life sciences consulting and contract research solutions intended to help pharmaceutical, biotechnology, medical devices, and clinical research companies.</a:t>
                      </a:r>
                      <a:endParaRPr lang="en-GB" sz="900" b="0" i="0" u="none" strike="noStrike" dirty="0">
                        <a:solidFill>
                          <a:srgbClr val="000000"/>
                        </a:solidFill>
                        <a:effectLst/>
                        <a:highlight>
                          <a:srgbClr val="FFFF00"/>
                        </a:highlight>
                        <a:latin typeface="+mn-lt"/>
                      </a:endParaRPr>
                    </a:p>
                  </a:txBody>
                  <a:tcPr anchor="ctr"/>
                </a:tc>
                <a:tc>
                  <a:txBody>
                    <a:bodyPr/>
                    <a:lstStyle/>
                    <a:p>
                      <a:pPr algn="l" fontAlgn="t"/>
                      <a:r>
                        <a:rPr lang="en-GB" sz="900" b="0" i="0" u="none" strike="noStrike" dirty="0">
                          <a:solidFill>
                            <a:srgbClr val="000000"/>
                          </a:solidFill>
                          <a:effectLst/>
                          <a:latin typeface="+mn-lt"/>
                        </a:rPr>
                        <a:t>Life Sciences Staffing</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bs-Latn-BA" sz="900" b="0" i="0" u="none" strike="noStrike" dirty="0">
                          <a:solidFill>
                            <a:srgbClr val="000000"/>
                          </a:solidFill>
                          <a:effectLst/>
                          <a:latin typeface="+mn-lt"/>
                        </a:rPr>
                        <a:t>14.0</a:t>
                      </a:r>
                      <a:endParaRPr lang="en-GB" sz="900" b="0" i="0" u="none" strike="noStrike" dirty="0">
                        <a:solidFill>
                          <a:srgbClr val="000000"/>
                        </a:solidFill>
                        <a:effectLs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The acquisition aligns perfectly with Etera's vision of expanding its consulting capabilities and addressing the evolving needs of the life sciences sector.</a:t>
                      </a:r>
                      <a:endParaRPr lang="en-US"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3120049347"/>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a:ln>
                            <a:noFill/>
                          </a:ln>
                          <a:solidFill>
                            <a:srgbClr val="000000"/>
                          </a:solidFill>
                          <a:effectLst/>
                          <a:uLnTx/>
                          <a:uFillTx/>
                          <a:latin typeface="Arial"/>
                          <a:ea typeface="+mn-ea"/>
                          <a:cs typeface="+mn-cs"/>
                        </a:rPr>
                        <a:t>Aug-24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HCA Healthcare</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EmCare</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US"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outsourced physician staffing service to hospitals intended to help its clients thrive in the new healthcare ecosystem.</a:t>
                      </a:r>
                    </a:p>
                  </a:txBody>
                  <a:tcPr anchor="ctr"/>
                </a:tc>
                <a:tc>
                  <a:txBody>
                    <a:bodyPr/>
                    <a:lstStyle/>
                    <a:p>
                      <a:pPr algn="l" fontAlgn="t"/>
                      <a:r>
                        <a:rPr lang="en-GB" sz="900" b="0" i="0" u="none" strike="noStrike" dirty="0">
                          <a:solidFill>
                            <a:srgbClr val="000000"/>
                          </a:solidFill>
                          <a:effectLst/>
                          <a:latin typeface="+mn-lt"/>
                        </a:rPr>
                        <a:t>Healthcare Staffing</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HCA Healthcare's acquisition of Valesco, a joint venture with EmCare, is expected to enhance value for patients, physician partners, and hospitals while improving Valesco's operational performance.</a:t>
                      </a:r>
                      <a:endParaRPr lang="en-US"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411440133"/>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Arial"/>
                          <a:ea typeface="+mn-ea"/>
                          <a:cs typeface="+mn-cs"/>
                        </a:rPr>
                        <a:t>Aug-24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Triage Staffing</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US"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RTG Medical</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healthcare staffing services that connects healthcare facilities with highly qualified traveling professionals for acute, sub-acute, clinic, rehab, long-term care, and home health settings.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dirty="0">
                          <a:solidFill>
                            <a:srgbClr val="000000"/>
                          </a:solidFill>
                          <a:effectLst/>
                          <a:latin typeface="+mn-lt"/>
                        </a:rPr>
                        <a:t>Healthcare Staffing</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The acquisition will enable travelers to have direct access to expanded allied and travel nurse job pools and top-tier vendor relationships that will deliver more quality locations and facilities.</a:t>
                      </a:r>
                      <a:endParaRPr lang="en-GB"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882784353"/>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mn-lt"/>
                          <a:ea typeface="+mn-ea"/>
                          <a:cs typeface="+mn-cs"/>
                        </a:rPr>
                        <a:t>Sep-24</a:t>
                      </a:r>
                      <a:endParaRPr kumimoji="0" lang="en-GB" sz="900" b="0" i="0" u="none" strike="noStrike" kern="1200" cap="none" spc="0" normalizeH="0" baseline="0" noProof="0" dirty="0">
                        <a:ln>
                          <a:noFill/>
                        </a:ln>
                        <a:solidFill>
                          <a:srgbClr val="000000"/>
                        </a:solidFill>
                        <a:effectLst/>
                        <a:uLnTx/>
                        <a:uFillTx/>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SGF Global</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Adecco Ecuador</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(Ecuador)</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Operator of a human capital management firm that offers payroll administration, staff selection, HR consulting, and professional development programs to enhance client employability and career prospects.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dirty="0">
                          <a:solidFill>
                            <a:srgbClr val="000000"/>
                          </a:solidFill>
                          <a:effectLst/>
                          <a:latin typeface="+mn-lt"/>
                        </a:rPr>
                        <a:t>Commercial Staffing</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The acquisition helps SGF Global to drive innovation and leadership in the HR sector, strengthening its presence in Latin America and marking a significant expansion in the Ecuadorian market.</a:t>
                      </a:r>
                      <a:endParaRPr lang="en-GB"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2305777422"/>
                  </a:ext>
                </a:extLst>
              </a:tr>
            </a:tbl>
          </a:graphicData>
        </a:graphic>
      </p:graphicFrame>
      <p:sp>
        <p:nvSpPr>
          <p:cNvPr id="13" name="Text Placeholder 3">
            <a:extLst>
              <a:ext uri="{FF2B5EF4-FFF2-40B4-BE49-F238E27FC236}">
                <a16:creationId xmlns:a16="http://schemas.microsoft.com/office/drawing/2014/main" id="{EE2A6A79-4BEA-A41D-9799-1FF1C081C0E1}"/>
              </a:ext>
            </a:extLst>
          </p:cNvPr>
          <p:cNvSpPr>
            <a:spLocks noGrp="1"/>
          </p:cNvSpPr>
          <p:nvPr>
            <p:ph type="body" sz="quarter" idx="10"/>
          </p:nvPr>
        </p:nvSpPr>
        <p:spPr>
          <a:xfrm>
            <a:off x="924954" y="436883"/>
            <a:ext cx="6240462" cy="563414"/>
          </a:xfrm>
        </p:spPr>
        <p:txBody>
          <a:bodyPr/>
          <a:lstStyle/>
          <a:p>
            <a:r>
              <a:rPr lang="en-US" dirty="0">
                <a:latin typeface="+mn-lt"/>
              </a:rPr>
              <a:t>Selected M&amp;A transactions</a:t>
            </a:r>
          </a:p>
        </p:txBody>
      </p:sp>
      <p:sp>
        <p:nvSpPr>
          <p:cNvPr id="3" name="Text Placeholder 2">
            <a:extLst>
              <a:ext uri="{FF2B5EF4-FFF2-40B4-BE49-F238E27FC236}">
                <a16:creationId xmlns:a16="http://schemas.microsoft.com/office/drawing/2014/main" id="{281B8A8A-5E7C-F6BC-376E-6860AAE937B9}"/>
              </a:ext>
            </a:extLst>
          </p:cNvPr>
          <p:cNvSpPr>
            <a:spLocks noGrp="1"/>
          </p:cNvSpPr>
          <p:nvPr>
            <p:ph type="body" sz="quarter" idx="4294967295"/>
          </p:nvPr>
        </p:nvSpPr>
        <p:spPr>
          <a:xfrm>
            <a:off x="8452410" y="6428348"/>
            <a:ext cx="3637990" cy="292180"/>
          </a:xfrm>
        </p:spPr>
        <p:txBody>
          <a:bodyPr>
            <a:normAutofit fontScale="55000" lnSpcReduction="20000"/>
          </a:bodyPr>
          <a:lstStyle/>
          <a:p>
            <a:r>
              <a:rPr lang="en-GB" dirty="0"/>
              <a:t>ESG Sector Review</a:t>
            </a:r>
          </a:p>
        </p:txBody>
      </p:sp>
      <p:sp>
        <p:nvSpPr>
          <p:cNvPr id="17" name="Slide Number Placeholder 3">
            <a:extLst>
              <a:ext uri="{FF2B5EF4-FFF2-40B4-BE49-F238E27FC236}">
                <a16:creationId xmlns:a16="http://schemas.microsoft.com/office/drawing/2014/main" id="{DB340761-0892-97A7-7AA1-C4B3644488C0}"/>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10</a:t>
            </a:fld>
            <a:endParaRPr lang="en-GB" sz="1000" i="0" kern="1200" dirty="0">
              <a:solidFill>
                <a:schemeClr val="bg1"/>
              </a:solidFill>
              <a:ea typeface="Verdana" panose="020B0604030504040204" pitchFamily="34" charset="0"/>
              <a:cs typeface="+mn-cs"/>
            </a:endParaRPr>
          </a:p>
        </p:txBody>
      </p:sp>
      <p:sp>
        <p:nvSpPr>
          <p:cNvPr id="2" name="Text Placeholder 4">
            <a:extLst>
              <a:ext uri="{FF2B5EF4-FFF2-40B4-BE49-F238E27FC236}">
                <a16:creationId xmlns:a16="http://schemas.microsoft.com/office/drawing/2014/main" id="{60CB273C-0DFF-D630-08B8-7F1A6E866DC0}"/>
              </a:ext>
            </a:extLst>
          </p:cNvPr>
          <p:cNvSpPr txBox="1">
            <a:spLocks/>
          </p:cNvSpPr>
          <p:nvPr/>
        </p:nvSpPr>
        <p:spPr>
          <a:xfrm>
            <a:off x="8753680" y="6442396"/>
            <a:ext cx="3637990" cy="29218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regular"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regular"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regular"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Workforce Solutions Review</a:t>
            </a:r>
          </a:p>
        </p:txBody>
      </p:sp>
      <p:cxnSp>
        <p:nvCxnSpPr>
          <p:cNvPr id="8" name="Straight Connector 7">
            <a:extLst>
              <a:ext uri="{FF2B5EF4-FFF2-40B4-BE49-F238E27FC236}">
                <a16:creationId xmlns:a16="http://schemas.microsoft.com/office/drawing/2014/main" id="{EFB2C0B8-CA81-2C5D-B24C-DB653A0CB42B}"/>
              </a:ext>
            </a:extLst>
          </p:cNvPr>
          <p:cNvCxnSpPr/>
          <p:nvPr/>
        </p:nvCxnSpPr>
        <p:spPr>
          <a:xfrm>
            <a:off x="8252142" y="6428348"/>
            <a:ext cx="0" cy="3098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E7E8ACD9-20BD-6065-EC13-C75C76AEEB7D}"/>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10</a:t>
            </a:fld>
            <a:endParaRPr lang="en-GB" sz="1000" i="0" kern="1200" dirty="0">
              <a:solidFill>
                <a:schemeClr val="bg1"/>
              </a:solidFill>
              <a:ea typeface="Verdana" panose="020B0604030504040204" pitchFamily="34" charset="0"/>
              <a:cs typeface="+mn-cs"/>
            </a:endParaRPr>
          </a:p>
        </p:txBody>
      </p:sp>
      <p:sp>
        <p:nvSpPr>
          <p:cNvPr id="6" name="Text Placeholder 2">
            <a:extLst>
              <a:ext uri="{FF2B5EF4-FFF2-40B4-BE49-F238E27FC236}">
                <a16:creationId xmlns:a16="http://schemas.microsoft.com/office/drawing/2014/main" id="{5062C2B7-C573-604F-B45E-5355859FC7DE}"/>
              </a:ext>
            </a:extLst>
          </p:cNvPr>
          <p:cNvSpPr txBox="1">
            <a:spLocks/>
          </p:cNvSpPr>
          <p:nvPr/>
        </p:nvSpPr>
        <p:spPr>
          <a:xfrm>
            <a:off x="8393457" y="6444392"/>
            <a:ext cx="3638550" cy="292100"/>
          </a:xfrm>
          <a:prstGeom prst="rect">
            <a:avLst/>
          </a:prstGeom>
          <a:ln>
            <a:noFill/>
            <a:prstDash val="sysDo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chemeClr val="bg1"/>
                </a:solidFill>
              </a:rPr>
              <a:t>Workforce Solutions | M&amp;A Review</a:t>
            </a:r>
          </a:p>
        </p:txBody>
      </p:sp>
      <p:sp>
        <p:nvSpPr>
          <p:cNvPr id="7" name="Title 8">
            <a:extLst>
              <a:ext uri="{FF2B5EF4-FFF2-40B4-BE49-F238E27FC236}">
                <a16:creationId xmlns:a16="http://schemas.microsoft.com/office/drawing/2014/main" id="{D422ED38-3365-D14F-78A4-CA23F7BDF1BC}"/>
              </a:ext>
            </a:extLst>
          </p:cNvPr>
          <p:cNvSpPr txBox="1">
            <a:spLocks/>
          </p:cNvSpPr>
          <p:nvPr/>
        </p:nvSpPr>
        <p:spPr>
          <a:xfrm>
            <a:off x="7265442" y="6459880"/>
            <a:ext cx="1056168" cy="292180"/>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H</a:t>
            </a:r>
            <a:r>
              <a:rPr lang="bs-Latn-BA" dirty="0"/>
              <a:t>2</a:t>
            </a:r>
            <a:r>
              <a:rPr lang="en-GB" dirty="0"/>
              <a:t> 202</a:t>
            </a:r>
            <a:r>
              <a:rPr lang="bs-Latn-BA" dirty="0"/>
              <a:t>4</a:t>
            </a:r>
            <a:endParaRPr lang="en-GB" dirty="0"/>
          </a:p>
        </p:txBody>
      </p:sp>
    </p:spTree>
    <p:extLst>
      <p:ext uri="{BB962C8B-B14F-4D97-AF65-F5344CB8AC3E}">
        <p14:creationId xmlns:p14="http://schemas.microsoft.com/office/powerpoint/2010/main" val="192809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401B4-9BAF-E014-2AF0-8ECEDD3082E7}"/>
            </a:ext>
          </a:extLst>
        </p:cNvPr>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344D4E04-77A7-0CBF-B747-DF74A414B88B}"/>
              </a:ext>
            </a:extLst>
          </p:cNvPr>
          <p:cNvGraphicFramePr>
            <a:graphicFrameLocks noGrp="1"/>
          </p:cNvGraphicFramePr>
          <p:nvPr>
            <p:extLst>
              <p:ext uri="{D42A27DB-BD31-4B8C-83A1-F6EECF244321}">
                <p14:modId xmlns:p14="http://schemas.microsoft.com/office/powerpoint/2010/main" val="10596190"/>
              </p:ext>
            </p:extLst>
          </p:nvPr>
        </p:nvGraphicFramePr>
        <p:xfrm>
          <a:off x="374905" y="1091701"/>
          <a:ext cx="11340001" cy="4701094"/>
        </p:xfrm>
        <a:graphic>
          <a:graphicData uri="http://schemas.openxmlformats.org/drawingml/2006/table">
            <a:tbl>
              <a:tblPr firstRow="1" bandRow="1">
                <a:tableStyleId>{073A0DAA-6AF3-43AB-8588-CEC1D06C72B9}</a:tableStyleId>
              </a:tblPr>
              <a:tblGrid>
                <a:gridCol w="609856">
                  <a:extLst>
                    <a:ext uri="{9D8B030D-6E8A-4147-A177-3AD203B41FA5}">
                      <a16:colId xmlns:a16="http://schemas.microsoft.com/office/drawing/2014/main" val="209502506"/>
                    </a:ext>
                  </a:extLst>
                </a:gridCol>
                <a:gridCol w="1061478">
                  <a:extLst>
                    <a:ext uri="{9D8B030D-6E8A-4147-A177-3AD203B41FA5}">
                      <a16:colId xmlns:a16="http://schemas.microsoft.com/office/drawing/2014/main" val="3688240327"/>
                    </a:ext>
                  </a:extLst>
                </a:gridCol>
                <a:gridCol w="1091145">
                  <a:extLst>
                    <a:ext uri="{9D8B030D-6E8A-4147-A177-3AD203B41FA5}">
                      <a16:colId xmlns:a16="http://schemas.microsoft.com/office/drawing/2014/main" val="3438255009"/>
                    </a:ext>
                  </a:extLst>
                </a:gridCol>
                <a:gridCol w="2465791">
                  <a:extLst>
                    <a:ext uri="{9D8B030D-6E8A-4147-A177-3AD203B41FA5}">
                      <a16:colId xmlns:a16="http://schemas.microsoft.com/office/drawing/2014/main" val="3744355229"/>
                    </a:ext>
                  </a:extLst>
                </a:gridCol>
                <a:gridCol w="1068069">
                  <a:extLst>
                    <a:ext uri="{9D8B030D-6E8A-4147-A177-3AD203B41FA5}">
                      <a16:colId xmlns:a16="http://schemas.microsoft.com/office/drawing/2014/main" val="2697836620"/>
                    </a:ext>
                  </a:extLst>
                </a:gridCol>
                <a:gridCol w="781273">
                  <a:extLst>
                    <a:ext uri="{9D8B030D-6E8A-4147-A177-3AD203B41FA5}">
                      <a16:colId xmlns:a16="http://schemas.microsoft.com/office/drawing/2014/main" val="2623583818"/>
                    </a:ext>
                  </a:extLst>
                </a:gridCol>
                <a:gridCol w="781273">
                  <a:extLst>
                    <a:ext uri="{9D8B030D-6E8A-4147-A177-3AD203B41FA5}">
                      <a16:colId xmlns:a16="http://schemas.microsoft.com/office/drawing/2014/main" val="3712056591"/>
                    </a:ext>
                  </a:extLst>
                </a:gridCol>
                <a:gridCol w="3481116">
                  <a:extLst>
                    <a:ext uri="{9D8B030D-6E8A-4147-A177-3AD203B41FA5}">
                      <a16:colId xmlns:a16="http://schemas.microsoft.com/office/drawing/2014/main" val="4121876925"/>
                    </a:ext>
                  </a:extLst>
                </a:gridCol>
              </a:tblGrid>
              <a:tr h="586294">
                <a:tc>
                  <a:txBody>
                    <a:bodyPr/>
                    <a:lstStyle/>
                    <a:p>
                      <a:pPr algn="l" fontAlgn="ctr"/>
                      <a:r>
                        <a:rPr lang="en-GB" sz="900" b="0" u="none" strike="noStrike" dirty="0">
                          <a:solidFill>
                            <a:schemeClr val="bg1"/>
                          </a:solidFill>
                          <a:effectLst/>
                          <a:latin typeface="+mn-lt"/>
                        </a:rPr>
                        <a:t>DATE</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BUYER</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TARGET</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DESCRIPTION</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i="0" u="none" strike="noStrike" dirty="0">
                          <a:solidFill>
                            <a:schemeClr val="bg1"/>
                          </a:solidFill>
                          <a:effectLst/>
                          <a:latin typeface="+mn-lt"/>
                          <a:ea typeface="Open Sans" panose="020B0606030504020204" pitchFamily="34" charset="0"/>
                          <a:cs typeface="Arial" panose="020B0604020202020204" pitchFamily="34" charset="0"/>
                        </a:rPr>
                        <a:t>SECTOR</a:t>
                      </a:r>
                    </a:p>
                  </a:txBody>
                  <a:tcPr anchor="ctr"/>
                </a:tc>
                <a:tc>
                  <a:txBody>
                    <a:bodyPr/>
                    <a:lstStyle/>
                    <a:p>
                      <a:pPr algn="ctr" fontAlgn="ctr"/>
                      <a:r>
                        <a:rPr lang="en-GB" sz="900" b="0" u="none" strike="noStrike" dirty="0">
                          <a:solidFill>
                            <a:schemeClr val="bg1"/>
                          </a:solidFill>
                          <a:effectLst/>
                          <a:latin typeface="+mn-lt"/>
                        </a:rPr>
                        <a:t>DEAL </a:t>
                      </a:r>
                      <a:br>
                        <a:rPr lang="en-GB" sz="900" b="0" u="none" strike="noStrike" dirty="0">
                          <a:solidFill>
                            <a:schemeClr val="bg1"/>
                          </a:solidFill>
                          <a:effectLst/>
                          <a:latin typeface="+mn-lt"/>
                        </a:rPr>
                      </a:br>
                      <a:r>
                        <a:rPr lang="en-GB" sz="900" b="0" u="none" strike="noStrike" dirty="0">
                          <a:solidFill>
                            <a:schemeClr val="bg1"/>
                          </a:solidFill>
                          <a:effectLst/>
                          <a:latin typeface="+mn-lt"/>
                        </a:rPr>
                        <a:t>SIZE</a:t>
                      </a:r>
                    </a:p>
                    <a:p>
                      <a:pPr algn="ctr" fontAlgn="ctr"/>
                      <a:r>
                        <a:rPr lang="en-GB" sz="900" b="0" u="none" strike="noStrike" dirty="0">
                          <a:solidFill>
                            <a:schemeClr val="bg1"/>
                          </a:solidFill>
                          <a:effectLst/>
                          <a:latin typeface="+mn-lt"/>
                        </a:rPr>
                        <a:t> ($'m)</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ctr" fontAlgn="ctr"/>
                      <a:r>
                        <a:rPr lang="en-GB" sz="900" b="0" i="0" u="none" strike="noStrike" dirty="0">
                          <a:solidFill>
                            <a:schemeClr val="bg1"/>
                          </a:solidFill>
                          <a:effectLst/>
                          <a:latin typeface="+mn-lt"/>
                          <a:ea typeface="Open Sans" panose="020B0606030504020204" pitchFamily="34" charset="0"/>
                          <a:cs typeface="Arial" panose="020B0604020202020204" pitchFamily="34" charset="0"/>
                        </a:rPr>
                        <a:t>EBITDA MULTIPLE (est.)</a:t>
                      </a:r>
                    </a:p>
                  </a:txBody>
                  <a:tcPr anchor="ctr"/>
                </a:tc>
                <a:tc>
                  <a:txBody>
                    <a:bodyPr/>
                    <a:lstStyle/>
                    <a:p>
                      <a:pPr algn="l" fontAlgn="ctr"/>
                      <a:r>
                        <a:rPr lang="en-GB" sz="900" b="0" u="none" strike="noStrike" dirty="0">
                          <a:solidFill>
                            <a:schemeClr val="bg1"/>
                          </a:solidFill>
                          <a:effectLst/>
                          <a:latin typeface="+mn-lt"/>
                        </a:rPr>
                        <a:t>TRANSACTION RATIONALE</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extLst>
                  <a:ext uri="{0D108BD9-81ED-4DB2-BD59-A6C34878D82A}">
                    <a16:rowId xmlns:a16="http://schemas.microsoft.com/office/drawing/2014/main" val="2888843439"/>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Arial"/>
                          <a:ea typeface="+mn-ea"/>
                          <a:cs typeface="+mn-cs"/>
                        </a:rPr>
                        <a:t>Sep-24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SGF Global</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Adecco Uruguay</a:t>
                      </a:r>
                      <a:endParaRPr lang="bs-Latn-BA" sz="900" b="0" i="0" u="none" strike="noStrike" kern="1200" dirty="0">
                        <a:solidFill>
                          <a:srgbClr val="000000"/>
                        </a:solidFill>
                        <a:effectLst/>
                        <a:latin typeface="+mn-lt"/>
                        <a:ea typeface="+mn-ea"/>
                        <a:cs typeface="+mn-cs"/>
                      </a:endParaRPr>
                    </a:p>
                    <a:p>
                      <a:pPr algn="l" fontAlgn="t"/>
                      <a:r>
                        <a:rPr lang="en-GB" sz="900" b="0" i="0" u="none" strike="noStrike" kern="1200" dirty="0">
                          <a:solidFill>
                            <a:srgbClr val="000000"/>
                          </a:solidFill>
                          <a:effectLst/>
                          <a:latin typeface="+mn-lt"/>
                          <a:ea typeface="+mn-ea"/>
                          <a:cs typeface="+mn-cs"/>
                        </a:rPr>
                        <a:t>(</a:t>
                      </a:r>
                      <a:r>
                        <a:rPr lang="bs-Latn-BA" sz="900" b="0" i="0" u="none" strike="noStrike" kern="1200" dirty="0">
                          <a:solidFill>
                            <a:srgbClr val="000000"/>
                          </a:solidFill>
                          <a:effectLst/>
                          <a:latin typeface="+mn-lt"/>
                          <a:ea typeface="+mn-ea"/>
                          <a:cs typeface="+mn-cs"/>
                        </a:rPr>
                        <a:t>Uruguay</a:t>
                      </a:r>
                      <a:r>
                        <a:rPr lang="en-GB" sz="900" b="0" i="0" u="none" strike="noStrike" kern="1200" dirty="0">
                          <a:solidFill>
                            <a:srgbClr val="000000"/>
                          </a:solidFill>
                          <a:effectLst/>
                          <a:latin typeface="+mn-lt"/>
                          <a:ea typeface="+mn-ea"/>
                          <a:cs typeface="+mn-cs"/>
                        </a:rPr>
                        <a:t>)</a:t>
                      </a:r>
                    </a:p>
                  </a:txBody>
                  <a:tcPr anchor="ctr"/>
                </a:tc>
                <a:tc>
                  <a:txBody>
                    <a:bodyPr/>
                    <a:lstStyle/>
                    <a:p>
                      <a:pPr algn="l" fontAlgn="t"/>
                      <a:r>
                        <a:rPr lang="en-US" sz="900" b="0" i="0" u="none" strike="noStrike" kern="1200" dirty="0">
                          <a:solidFill>
                            <a:srgbClr val="000000"/>
                          </a:solidFill>
                          <a:effectLst/>
                          <a:latin typeface="+mn-lt"/>
                          <a:ea typeface="+mn-ea"/>
                          <a:cs typeface="+mn-cs"/>
                        </a:rPr>
                        <a:t>Provider of human resource solutions that connects employers with qualified talent by offering recruitment, temporary staffing, outsourcing, and career management services</a:t>
                      </a:r>
                      <a:r>
                        <a:rPr lang="bs-Latn-BA" sz="900" b="0" i="0" u="none" strike="noStrike" kern="1200" dirty="0">
                          <a:solidFill>
                            <a:srgbClr val="000000"/>
                          </a:solidFill>
                          <a:effectLst/>
                          <a:latin typeface="+mn-lt"/>
                          <a:ea typeface="+mn-ea"/>
                          <a:cs typeface="+mn-cs"/>
                        </a:rPr>
                        <a:t>.</a:t>
                      </a:r>
                      <a:endParaRPr lang="en-US"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Commercial Staffing</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SGF Global acquired Adecco Uruguay to strengthen its presence in Latin America and expand its nearshoring and employer-of-record services, gaining new clients and skilled talent.</a:t>
                      </a:r>
                      <a:endParaRPr lang="en-US"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830421758"/>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Arial"/>
                          <a:ea typeface="+mn-ea"/>
                          <a:cs typeface="+mn-cs"/>
                        </a:rPr>
                        <a:t>Sep-24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ZRG Partners</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a:t>
                      </a:r>
                      <a:r>
                        <a:rPr lang="en-US" sz="900" b="0" i="0" u="none" strike="noStrike" kern="1200" dirty="0">
                          <a:solidFill>
                            <a:srgbClr val="000000"/>
                          </a:solidFill>
                          <a:effectLst/>
                          <a:latin typeface="+mn-lt"/>
                          <a:ea typeface="+mn-ea"/>
                          <a:cs typeface="+mn-cs"/>
                        </a:rPr>
                        <a:t>US</a:t>
                      </a:r>
                      <a:r>
                        <a:rPr lang="bs-Latn-BA" sz="900" b="0" i="0" u="none" strike="noStrike" kern="1200" dirty="0">
                          <a:solidFill>
                            <a:srgbClr val="000000"/>
                          </a:solidFill>
                          <a:effectLst/>
                          <a:latin typeface="+mn-lt"/>
                          <a:ea typeface="+mn-ea"/>
                          <a:cs typeface="+mn-cs"/>
                        </a:rPr>
                        <a:t>)</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Linked4HR</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a:t>
                      </a:r>
                      <a:r>
                        <a:rPr lang="en-US" sz="900" b="0" i="0" u="none" strike="noStrike" kern="1200" dirty="0">
                          <a:solidFill>
                            <a:srgbClr val="000000"/>
                          </a:solidFill>
                          <a:effectLst/>
                          <a:latin typeface="+mn-lt"/>
                          <a:ea typeface="+mn-ea"/>
                          <a:cs typeface="+mn-cs"/>
                        </a:rPr>
                        <a:t>U</a:t>
                      </a:r>
                      <a:r>
                        <a:rPr lang="bs-Latn-BA" sz="900" b="0" i="0" u="none" strike="noStrike" kern="1200" dirty="0">
                          <a:solidFill>
                            <a:srgbClr val="000000"/>
                          </a:solidFill>
                          <a:effectLst/>
                          <a:latin typeface="+mn-lt"/>
                          <a:ea typeface="+mn-ea"/>
                          <a:cs typeface="+mn-cs"/>
                        </a:rPr>
                        <a:t>AE)</a:t>
                      </a:r>
                      <a:endParaRPr lang="en-US"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human resources services that offers executive interim and advisory services.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Professional Staffing</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This acquisition strengthens ZRG’s presence in the Middle East and Africa by adding Linked4HR’s executive interim search and HR advisory expertise, aligning with its strategy to expand global capabilities.</a:t>
                      </a:r>
                      <a:endParaRPr lang="en-US"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3120049347"/>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a:ln>
                            <a:noFill/>
                          </a:ln>
                          <a:solidFill>
                            <a:srgbClr val="000000"/>
                          </a:solidFill>
                          <a:effectLst/>
                          <a:uLnTx/>
                          <a:uFillTx/>
                          <a:latin typeface="Arial"/>
                          <a:ea typeface="+mn-ea"/>
                          <a:cs typeface="+mn-cs"/>
                        </a:rPr>
                        <a:t>Sep-24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Actual Group</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(France)</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2ME</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(France)</a:t>
                      </a:r>
                      <a:endParaRPr lang="en-US"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medical staffing services that offers temporary medical and paramedical personnel staffing and recruitment services to efficiently meet healthcare facilities' staffing needs. </a:t>
                      </a:r>
                    </a:p>
                  </a:txBody>
                  <a:tcPr anchor="ctr"/>
                </a:tc>
                <a:tc>
                  <a:txBody>
                    <a:bodyPr/>
                    <a:lstStyle/>
                    <a:p>
                      <a:pPr algn="l" fontAlgn="t"/>
                      <a:r>
                        <a:rPr lang="en-GB" sz="900" b="0" i="0" u="none" strike="noStrike" kern="1200" dirty="0">
                          <a:solidFill>
                            <a:srgbClr val="000000"/>
                          </a:solidFill>
                          <a:effectLst/>
                          <a:latin typeface="+mn-lt"/>
                          <a:ea typeface="+mn-ea"/>
                          <a:cs typeface="+mn-cs"/>
                        </a:rPr>
                        <a:t>Healthcare Staffing</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This deal strengthens Actual Group's presence in the medical and paramedical staffing sector, expanding its footprint in Île-de-France while enhancing its specialized workforce solutions portfolio.</a:t>
                      </a:r>
                      <a:endParaRPr lang="en-US"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411440133"/>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Arial"/>
                          <a:ea typeface="+mn-ea"/>
                          <a:cs typeface="+mn-cs"/>
                        </a:rPr>
                        <a:t>Sep-24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Vangst</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US"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GreenForce</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Operator of a temporary staffing agency intended for cannabis organizations.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Industrial Staffing</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The acquisition further solidifies Vangst's position as the leader in cannabis hiring and brings the company's total customer count to over 1,800.</a:t>
                      </a:r>
                      <a:endParaRPr lang="en-GB"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882784353"/>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mn-lt"/>
                          <a:ea typeface="+mn-ea"/>
                          <a:cs typeface="+mn-cs"/>
                        </a:rPr>
                        <a:t>Sep-24</a:t>
                      </a:r>
                      <a:endParaRPr kumimoji="0" lang="en-GB" sz="900" b="0" i="0" u="none" strike="noStrike" kern="1200" cap="none" spc="0" normalizeH="0" baseline="0" noProof="0" dirty="0">
                        <a:ln>
                          <a:noFill/>
                        </a:ln>
                        <a:solidFill>
                          <a:srgbClr val="000000"/>
                        </a:solidFill>
                        <a:effectLst/>
                        <a:uLnTx/>
                        <a:uFillTx/>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ZRG Partners</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Bravanti</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talent development services that empowers individuals and organizations through tailored coaching, diversity and inclusion, and a collaborative approach to achieve success. </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Place &amp; Search</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With this acquisition, ZRG significantly enhances its leadership development services brand by adding an experienced worldwide team of leadership coaches and consultants who serve corporate clients, private equity firms, and corporate boards.</a:t>
                      </a:r>
                      <a:endParaRPr lang="en-GB"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2305777422"/>
                  </a:ext>
                </a:extLst>
              </a:tr>
            </a:tbl>
          </a:graphicData>
        </a:graphic>
      </p:graphicFrame>
      <p:sp>
        <p:nvSpPr>
          <p:cNvPr id="13" name="Text Placeholder 3">
            <a:extLst>
              <a:ext uri="{FF2B5EF4-FFF2-40B4-BE49-F238E27FC236}">
                <a16:creationId xmlns:a16="http://schemas.microsoft.com/office/drawing/2014/main" id="{EE2A6A79-4BEA-A41D-9799-1FF1C081C0E1}"/>
              </a:ext>
            </a:extLst>
          </p:cNvPr>
          <p:cNvSpPr>
            <a:spLocks noGrp="1"/>
          </p:cNvSpPr>
          <p:nvPr>
            <p:ph type="body" sz="quarter" idx="10"/>
          </p:nvPr>
        </p:nvSpPr>
        <p:spPr>
          <a:xfrm>
            <a:off x="924954" y="436883"/>
            <a:ext cx="6240462" cy="563414"/>
          </a:xfrm>
        </p:spPr>
        <p:txBody>
          <a:bodyPr/>
          <a:lstStyle/>
          <a:p>
            <a:r>
              <a:rPr lang="en-US" dirty="0">
                <a:latin typeface="+mn-lt"/>
              </a:rPr>
              <a:t>Selected M&amp;A transactions</a:t>
            </a:r>
          </a:p>
        </p:txBody>
      </p:sp>
      <p:sp>
        <p:nvSpPr>
          <p:cNvPr id="3" name="Text Placeholder 2">
            <a:extLst>
              <a:ext uri="{FF2B5EF4-FFF2-40B4-BE49-F238E27FC236}">
                <a16:creationId xmlns:a16="http://schemas.microsoft.com/office/drawing/2014/main" id="{281B8A8A-5E7C-F6BC-376E-6860AAE937B9}"/>
              </a:ext>
            </a:extLst>
          </p:cNvPr>
          <p:cNvSpPr>
            <a:spLocks noGrp="1"/>
          </p:cNvSpPr>
          <p:nvPr>
            <p:ph type="body" sz="quarter" idx="4294967295"/>
          </p:nvPr>
        </p:nvSpPr>
        <p:spPr>
          <a:xfrm>
            <a:off x="8452410" y="6428348"/>
            <a:ext cx="3637990" cy="292180"/>
          </a:xfrm>
        </p:spPr>
        <p:txBody>
          <a:bodyPr>
            <a:normAutofit fontScale="55000" lnSpcReduction="20000"/>
          </a:bodyPr>
          <a:lstStyle/>
          <a:p>
            <a:r>
              <a:rPr lang="en-GB" dirty="0"/>
              <a:t>ESG Sector Review</a:t>
            </a:r>
          </a:p>
        </p:txBody>
      </p:sp>
      <p:sp>
        <p:nvSpPr>
          <p:cNvPr id="17" name="Slide Number Placeholder 3">
            <a:extLst>
              <a:ext uri="{FF2B5EF4-FFF2-40B4-BE49-F238E27FC236}">
                <a16:creationId xmlns:a16="http://schemas.microsoft.com/office/drawing/2014/main" id="{DB340761-0892-97A7-7AA1-C4B3644488C0}"/>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11</a:t>
            </a:fld>
            <a:endParaRPr lang="en-GB" sz="1000" i="0" kern="1200" dirty="0">
              <a:solidFill>
                <a:schemeClr val="bg1"/>
              </a:solidFill>
              <a:ea typeface="Verdana" panose="020B0604030504040204" pitchFamily="34" charset="0"/>
              <a:cs typeface="+mn-cs"/>
            </a:endParaRPr>
          </a:p>
        </p:txBody>
      </p:sp>
      <p:sp>
        <p:nvSpPr>
          <p:cNvPr id="2" name="Text Placeholder 4">
            <a:extLst>
              <a:ext uri="{FF2B5EF4-FFF2-40B4-BE49-F238E27FC236}">
                <a16:creationId xmlns:a16="http://schemas.microsoft.com/office/drawing/2014/main" id="{60CB273C-0DFF-D630-08B8-7F1A6E866DC0}"/>
              </a:ext>
            </a:extLst>
          </p:cNvPr>
          <p:cNvSpPr txBox="1">
            <a:spLocks/>
          </p:cNvSpPr>
          <p:nvPr/>
        </p:nvSpPr>
        <p:spPr>
          <a:xfrm>
            <a:off x="8753680" y="6442396"/>
            <a:ext cx="3637990" cy="29218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regular"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regular"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regular"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Workforce Solutions Review</a:t>
            </a:r>
          </a:p>
        </p:txBody>
      </p:sp>
      <p:cxnSp>
        <p:nvCxnSpPr>
          <p:cNvPr id="8" name="Straight Connector 7">
            <a:extLst>
              <a:ext uri="{FF2B5EF4-FFF2-40B4-BE49-F238E27FC236}">
                <a16:creationId xmlns:a16="http://schemas.microsoft.com/office/drawing/2014/main" id="{EFB2C0B8-CA81-2C5D-B24C-DB653A0CB42B}"/>
              </a:ext>
            </a:extLst>
          </p:cNvPr>
          <p:cNvCxnSpPr/>
          <p:nvPr/>
        </p:nvCxnSpPr>
        <p:spPr>
          <a:xfrm>
            <a:off x="8252142" y="6428348"/>
            <a:ext cx="0" cy="3098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E7E8ACD9-20BD-6065-EC13-C75C76AEEB7D}"/>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11</a:t>
            </a:fld>
            <a:endParaRPr lang="en-GB" sz="1000" i="0" kern="1200" dirty="0">
              <a:solidFill>
                <a:schemeClr val="bg1"/>
              </a:solidFill>
              <a:ea typeface="Verdana" panose="020B0604030504040204" pitchFamily="34" charset="0"/>
              <a:cs typeface="+mn-cs"/>
            </a:endParaRPr>
          </a:p>
        </p:txBody>
      </p:sp>
      <p:sp>
        <p:nvSpPr>
          <p:cNvPr id="6" name="Text Placeholder 2">
            <a:extLst>
              <a:ext uri="{FF2B5EF4-FFF2-40B4-BE49-F238E27FC236}">
                <a16:creationId xmlns:a16="http://schemas.microsoft.com/office/drawing/2014/main" id="{5062C2B7-C573-604F-B45E-5355859FC7DE}"/>
              </a:ext>
            </a:extLst>
          </p:cNvPr>
          <p:cNvSpPr txBox="1">
            <a:spLocks/>
          </p:cNvSpPr>
          <p:nvPr/>
        </p:nvSpPr>
        <p:spPr>
          <a:xfrm>
            <a:off x="8393457" y="6444392"/>
            <a:ext cx="3638550" cy="292100"/>
          </a:xfrm>
          <a:prstGeom prst="rect">
            <a:avLst/>
          </a:prstGeom>
          <a:ln>
            <a:noFill/>
            <a:prstDash val="sysDo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chemeClr val="bg1"/>
                </a:solidFill>
              </a:rPr>
              <a:t>Workforce Solutions | M&amp;A Review</a:t>
            </a:r>
          </a:p>
        </p:txBody>
      </p:sp>
      <p:sp>
        <p:nvSpPr>
          <p:cNvPr id="7" name="Title 8">
            <a:extLst>
              <a:ext uri="{FF2B5EF4-FFF2-40B4-BE49-F238E27FC236}">
                <a16:creationId xmlns:a16="http://schemas.microsoft.com/office/drawing/2014/main" id="{17B67000-F9F7-295D-2A66-FE44EBFCB7DB}"/>
              </a:ext>
            </a:extLst>
          </p:cNvPr>
          <p:cNvSpPr txBox="1">
            <a:spLocks/>
          </p:cNvSpPr>
          <p:nvPr/>
        </p:nvSpPr>
        <p:spPr>
          <a:xfrm>
            <a:off x="7265442" y="6459880"/>
            <a:ext cx="1056168" cy="292180"/>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H</a:t>
            </a:r>
            <a:r>
              <a:rPr lang="bs-Latn-BA" dirty="0"/>
              <a:t>2</a:t>
            </a:r>
            <a:r>
              <a:rPr lang="en-GB" dirty="0"/>
              <a:t> 202</a:t>
            </a:r>
            <a:r>
              <a:rPr lang="bs-Latn-BA" dirty="0"/>
              <a:t>4</a:t>
            </a:r>
            <a:endParaRPr lang="en-GB" dirty="0"/>
          </a:p>
        </p:txBody>
      </p:sp>
    </p:spTree>
    <p:extLst>
      <p:ext uri="{BB962C8B-B14F-4D97-AF65-F5344CB8AC3E}">
        <p14:creationId xmlns:p14="http://schemas.microsoft.com/office/powerpoint/2010/main" val="3776416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401B4-9BAF-E014-2AF0-8ECEDD3082E7}"/>
            </a:ext>
          </a:extLst>
        </p:cNvPr>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344D4E04-77A7-0CBF-B747-DF74A414B88B}"/>
              </a:ext>
            </a:extLst>
          </p:cNvPr>
          <p:cNvGraphicFramePr>
            <a:graphicFrameLocks noGrp="1"/>
          </p:cNvGraphicFramePr>
          <p:nvPr>
            <p:extLst>
              <p:ext uri="{D42A27DB-BD31-4B8C-83A1-F6EECF244321}">
                <p14:modId xmlns:p14="http://schemas.microsoft.com/office/powerpoint/2010/main" val="915302574"/>
              </p:ext>
            </p:extLst>
          </p:nvPr>
        </p:nvGraphicFramePr>
        <p:xfrm>
          <a:off x="374905" y="1091701"/>
          <a:ext cx="11340001" cy="4705595"/>
        </p:xfrm>
        <a:graphic>
          <a:graphicData uri="http://schemas.openxmlformats.org/drawingml/2006/table">
            <a:tbl>
              <a:tblPr firstRow="1" bandRow="1">
                <a:tableStyleId>{073A0DAA-6AF3-43AB-8588-CEC1D06C72B9}</a:tableStyleId>
              </a:tblPr>
              <a:tblGrid>
                <a:gridCol w="609856">
                  <a:extLst>
                    <a:ext uri="{9D8B030D-6E8A-4147-A177-3AD203B41FA5}">
                      <a16:colId xmlns:a16="http://schemas.microsoft.com/office/drawing/2014/main" val="209502506"/>
                    </a:ext>
                  </a:extLst>
                </a:gridCol>
                <a:gridCol w="1061478">
                  <a:extLst>
                    <a:ext uri="{9D8B030D-6E8A-4147-A177-3AD203B41FA5}">
                      <a16:colId xmlns:a16="http://schemas.microsoft.com/office/drawing/2014/main" val="3688240327"/>
                    </a:ext>
                  </a:extLst>
                </a:gridCol>
                <a:gridCol w="1091145">
                  <a:extLst>
                    <a:ext uri="{9D8B030D-6E8A-4147-A177-3AD203B41FA5}">
                      <a16:colId xmlns:a16="http://schemas.microsoft.com/office/drawing/2014/main" val="3438255009"/>
                    </a:ext>
                  </a:extLst>
                </a:gridCol>
                <a:gridCol w="2465791">
                  <a:extLst>
                    <a:ext uri="{9D8B030D-6E8A-4147-A177-3AD203B41FA5}">
                      <a16:colId xmlns:a16="http://schemas.microsoft.com/office/drawing/2014/main" val="3744355229"/>
                    </a:ext>
                  </a:extLst>
                </a:gridCol>
                <a:gridCol w="1068069">
                  <a:extLst>
                    <a:ext uri="{9D8B030D-6E8A-4147-A177-3AD203B41FA5}">
                      <a16:colId xmlns:a16="http://schemas.microsoft.com/office/drawing/2014/main" val="2697836620"/>
                    </a:ext>
                  </a:extLst>
                </a:gridCol>
                <a:gridCol w="781273">
                  <a:extLst>
                    <a:ext uri="{9D8B030D-6E8A-4147-A177-3AD203B41FA5}">
                      <a16:colId xmlns:a16="http://schemas.microsoft.com/office/drawing/2014/main" val="2623583818"/>
                    </a:ext>
                  </a:extLst>
                </a:gridCol>
                <a:gridCol w="781273">
                  <a:extLst>
                    <a:ext uri="{9D8B030D-6E8A-4147-A177-3AD203B41FA5}">
                      <a16:colId xmlns:a16="http://schemas.microsoft.com/office/drawing/2014/main" val="3712056591"/>
                    </a:ext>
                  </a:extLst>
                </a:gridCol>
                <a:gridCol w="3481116">
                  <a:extLst>
                    <a:ext uri="{9D8B030D-6E8A-4147-A177-3AD203B41FA5}">
                      <a16:colId xmlns:a16="http://schemas.microsoft.com/office/drawing/2014/main" val="4121876925"/>
                    </a:ext>
                  </a:extLst>
                </a:gridCol>
              </a:tblGrid>
              <a:tr h="586294">
                <a:tc>
                  <a:txBody>
                    <a:bodyPr/>
                    <a:lstStyle/>
                    <a:p>
                      <a:pPr algn="l" fontAlgn="ctr"/>
                      <a:r>
                        <a:rPr lang="en-GB" sz="900" b="0" u="none" strike="noStrike" dirty="0">
                          <a:solidFill>
                            <a:schemeClr val="bg1"/>
                          </a:solidFill>
                          <a:effectLst/>
                          <a:latin typeface="+mn-lt"/>
                        </a:rPr>
                        <a:t>DATE</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BUYER</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TARGET</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DESCRIPTION</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i="0" u="none" strike="noStrike" dirty="0">
                          <a:solidFill>
                            <a:schemeClr val="bg1"/>
                          </a:solidFill>
                          <a:effectLst/>
                          <a:latin typeface="+mn-lt"/>
                          <a:ea typeface="Open Sans" panose="020B0606030504020204" pitchFamily="34" charset="0"/>
                          <a:cs typeface="Arial" panose="020B0604020202020204" pitchFamily="34" charset="0"/>
                        </a:rPr>
                        <a:t>SECTOR</a:t>
                      </a:r>
                    </a:p>
                  </a:txBody>
                  <a:tcPr anchor="ctr"/>
                </a:tc>
                <a:tc>
                  <a:txBody>
                    <a:bodyPr/>
                    <a:lstStyle/>
                    <a:p>
                      <a:pPr algn="ctr" fontAlgn="ctr"/>
                      <a:r>
                        <a:rPr lang="en-GB" sz="900" b="0" u="none" strike="noStrike" dirty="0">
                          <a:solidFill>
                            <a:schemeClr val="bg1"/>
                          </a:solidFill>
                          <a:effectLst/>
                          <a:latin typeface="+mn-lt"/>
                        </a:rPr>
                        <a:t>DEAL </a:t>
                      </a:r>
                      <a:br>
                        <a:rPr lang="en-GB" sz="900" b="0" u="none" strike="noStrike" dirty="0">
                          <a:solidFill>
                            <a:schemeClr val="bg1"/>
                          </a:solidFill>
                          <a:effectLst/>
                          <a:latin typeface="+mn-lt"/>
                        </a:rPr>
                      </a:br>
                      <a:r>
                        <a:rPr lang="en-GB" sz="900" b="0" u="none" strike="noStrike" dirty="0">
                          <a:solidFill>
                            <a:schemeClr val="bg1"/>
                          </a:solidFill>
                          <a:effectLst/>
                          <a:latin typeface="+mn-lt"/>
                        </a:rPr>
                        <a:t>SIZE</a:t>
                      </a:r>
                    </a:p>
                    <a:p>
                      <a:pPr algn="ctr" fontAlgn="ctr"/>
                      <a:r>
                        <a:rPr lang="en-GB" sz="900" b="0" u="none" strike="noStrike" dirty="0">
                          <a:solidFill>
                            <a:schemeClr val="bg1"/>
                          </a:solidFill>
                          <a:effectLst/>
                          <a:latin typeface="+mn-lt"/>
                        </a:rPr>
                        <a:t> ($'m)</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ctr" fontAlgn="ctr"/>
                      <a:r>
                        <a:rPr lang="en-GB" sz="900" b="0" i="0" u="none" strike="noStrike" dirty="0">
                          <a:solidFill>
                            <a:schemeClr val="bg1"/>
                          </a:solidFill>
                          <a:effectLst/>
                          <a:latin typeface="+mn-lt"/>
                          <a:ea typeface="Open Sans" panose="020B0606030504020204" pitchFamily="34" charset="0"/>
                          <a:cs typeface="Arial" panose="020B0604020202020204" pitchFamily="34" charset="0"/>
                        </a:rPr>
                        <a:t>EBITDA MULTIPLE (est.)</a:t>
                      </a:r>
                    </a:p>
                  </a:txBody>
                  <a:tcPr anchor="ctr"/>
                </a:tc>
                <a:tc>
                  <a:txBody>
                    <a:bodyPr/>
                    <a:lstStyle/>
                    <a:p>
                      <a:pPr algn="l" fontAlgn="ctr"/>
                      <a:r>
                        <a:rPr lang="en-GB" sz="900" b="0" u="none" strike="noStrike" dirty="0">
                          <a:solidFill>
                            <a:schemeClr val="bg1"/>
                          </a:solidFill>
                          <a:effectLst/>
                          <a:latin typeface="+mn-lt"/>
                        </a:rPr>
                        <a:t>TRANSACTION RATIONALE</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extLst>
                  <a:ext uri="{0D108BD9-81ED-4DB2-BD59-A6C34878D82A}">
                    <a16:rowId xmlns:a16="http://schemas.microsoft.com/office/drawing/2014/main" val="2888843439"/>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Arial"/>
                          <a:ea typeface="+mn-ea"/>
                          <a:cs typeface="+mn-cs"/>
                        </a:rPr>
                        <a:t>Sep-24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marL="0" algn="l" defTabSz="914400" rtl="0" eaLnBrk="1" fontAlgn="t" latinLnBrk="0" hangingPunct="1"/>
                      <a:r>
                        <a:rPr lang="en-GB" sz="900" b="0" i="0" u="none" strike="noStrike" kern="1200" dirty="0">
                          <a:solidFill>
                            <a:srgbClr val="000000"/>
                          </a:solidFill>
                          <a:effectLst/>
                          <a:latin typeface="+mn-lt"/>
                          <a:ea typeface="+mn-ea"/>
                          <a:cs typeface="+mn-cs"/>
                        </a:rPr>
                        <a:t>Actual Group</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bs-Latn-BA" sz="900" b="0" i="0" u="none" strike="noStrike" kern="1200" dirty="0">
                          <a:solidFill>
                            <a:srgbClr val="000000"/>
                          </a:solidFill>
                          <a:effectLst/>
                          <a:latin typeface="+mn-lt"/>
                          <a:ea typeface="+mn-ea"/>
                          <a:cs typeface="+mn-cs"/>
                        </a:rPr>
                        <a:t>(France)</a:t>
                      </a:r>
                      <a:endParaRPr lang="en-GB" sz="900" b="0" i="0" u="none" strike="noStrike" kern="1200" dirty="0">
                        <a:solidFill>
                          <a:srgbClr val="000000"/>
                        </a:solidFill>
                        <a:effectLst/>
                        <a:latin typeface="+mn-lt"/>
                        <a:ea typeface="+mn-ea"/>
                        <a:cs typeface="+mn-cs"/>
                      </a:endParaRPr>
                    </a:p>
                  </a:txBody>
                  <a:tcPr anchor="ctr"/>
                </a:tc>
                <a:tc>
                  <a:txBody>
                    <a:bodyPr/>
                    <a:lstStyle/>
                    <a:p>
                      <a:pPr marL="0" algn="l" defTabSz="914400" rtl="0" eaLnBrk="1" fontAlgn="t" latinLnBrk="0" hangingPunct="1"/>
                      <a:r>
                        <a:rPr lang="en-GB" sz="900" b="0" i="0" u="none" strike="noStrike" kern="1200" dirty="0">
                          <a:solidFill>
                            <a:srgbClr val="000000"/>
                          </a:solidFill>
                          <a:effectLst/>
                          <a:latin typeface="+mn-lt"/>
                          <a:ea typeface="+mn-ea"/>
                          <a:cs typeface="+mn-cs"/>
                        </a:rPr>
                        <a:t>Medical 77</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en-GB" sz="900" b="0" i="0" u="none" strike="noStrike" kern="1200" dirty="0">
                          <a:solidFill>
                            <a:srgbClr val="000000"/>
                          </a:solidFill>
                          <a:effectLst/>
                          <a:latin typeface="+mn-lt"/>
                          <a:ea typeface="+mn-ea"/>
                          <a:cs typeface="+mn-cs"/>
                        </a:rPr>
                        <a:t>(</a:t>
                      </a:r>
                      <a:r>
                        <a:rPr lang="bs-Latn-BA" sz="900" b="0" i="0" u="none" strike="noStrike" kern="1200" dirty="0">
                          <a:solidFill>
                            <a:srgbClr val="000000"/>
                          </a:solidFill>
                          <a:effectLst/>
                          <a:latin typeface="+mn-lt"/>
                          <a:ea typeface="+mn-ea"/>
                          <a:cs typeface="+mn-cs"/>
                        </a:rPr>
                        <a:t>France</a:t>
                      </a:r>
                      <a:r>
                        <a:rPr lang="en-GB" sz="900" b="0" i="0" u="none" strike="noStrike" kern="1200" dirty="0">
                          <a:solidFill>
                            <a:srgbClr val="000000"/>
                          </a:solidFill>
                          <a:effectLst/>
                          <a:latin typeface="+mn-lt"/>
                          <a:ea typeface="+mn-ea"/>
                          <a:cs typeface="+mn-cs"/>
                        </a:rPr>
                        <a:t>)</a:t>
                      </a:r>
                    </a:p>
                  </a:txBody>
                  <a:tcPr anchor="ctr"/>
                </a:tc>
                <a:tc>
                  <a:txBody>
                    <a:bodyPr/>
                    <a:lstStyle/>
                    <a:p>
                      <a:pPr algn="l" fontAlgn="t"/>
                      <a:r>
                        <a:rPr lang="en-US" sz="900" b="0" i="0" u="none" strike="noStrike" kern="1200" dirty="0">
                          <a:solidFill>
                            <a:srgbClr val="000000"/>
                          </a:solidFill>
                          <a:effectLst/>
                          <a:latin typeface="+mn-lt"/>
                          <a:ea typeface="+mn-ea"/>
                          <a:cs typeface="+mn-cs"/>
                        </a:rPr>
                        <a:t>Provider of medical staffing services that offers temporary medical and paramedical personnel staffing and recruitment services to help healthcare facilities efficiently manage staffing needs. </a:t>
                      </a:r>
                    </a:p>
                  </a:txBody>
                  <a:tcPr anchor="ctr"/>
                </a:tc>
                <a:tc>
                  <a:txBody>
                    <a:bodyPr/>
                    <a:lstStyle/>
                    <a:p>
                      <a:pPr algn="l" fontAlgn="t"/>
                      <a:r>
                        <a:rPr lang="en-GB" sz="900" b="0" i="0" u="none" strike="noStrike" dirty="0">
                          <a:solidFill>
                            <a:srgbClr val="000000"/>
                          </a:solidFill>
                          <a:effectLst/>
                          <a:latin typeface="+mn-lt"/>
                        </a:rPr>
                        <a:t>Healthcare Staffing</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This acquisition is part of Actual Group's dynamic external growth policy and helps it consolidate its presence in the healthcare sector.</a:t>
                      </a:r>
                      <a:endParaRPr lang="en-US"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830421758"/>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Arial"/>
                          <a:ea typeface="+mn-ea"/>
                          <a:cs typeface="+mn-cs"/>
                        </a:rPr>
                        <a:t>Sep-24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marL="0" algn="l" defTabSz="914400" rtl="0" eaLnBrk="1" fontAlgn="t" latinLnBrk="0" hangingPunct="1"/>
                      <a:r>
                        <a:rPr lang="en-GB" sz="900" b="0" i="0" u="none" strike="noStrike" kern="1200" dirty="0">
                          <a:solidFill>
                            <a:srgbClr val="000000"/>
                          </a:solidFill>
                          <a:effectLst/>
                          <a:latin typeface="+mn-lt"/>
                          <a:ea typeface="+mn-ea"/>
                          <a:cs typeface="+mn-cs"/>
                        </a:rPr>
                        <a:t>Health Advocates Network</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marL="0" algn="l" defTabSz="914400" rtl="0" eaLnBrk="1" fontAlgn="t" latinLnBrk="0" hangingPunct="1"/>
                      <a:r>
                        <a:rPr lang="en-US" sz="900" b="0" i="0" u="none" strike="noStrike" kern="1200" dirty="0">
                          <a:solidFill>
                            <a:srgbClr val="000000"/>
                          </a:solidFill>
                          <a:effectLst/>
                          <a:latin typeface="+mn-lt"/>
                          <a:ea typeface="+mn-ea"/>
                          <a:cs typeface="+mn-cs"/>
                        </a:rPr>
                        <a:t>WorkSquare Healthcare Staffing Solutions</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bs-Latn-BA" sz="900" b="0" i="0" u="none" strike="noStrike" kern="1200" dirty="0">
                          <a:solidFill>
                            <a:srgbClr val="000000"/>
                          </a:solidFill>
                          <a:effectLst/>
                          <a:latin typeface="+mn-lt"/>
                          <a:ea typeface="+mn-ea"/>
                          <a:cs typeface="+mn-cs"/>
                        </a:rPr>
                        <a:t>(US)</a:t>
                      </a:r>
                      <a:endParaRPr lang="en-US" sz="900" b="0" i="0" u="none" strike="noStrike" kern="1200" dirty="0">
                        <a:solidFill>
                          <a:srgbClr val="000000"/>
                        </a:solidFill>
                        <a:effectLst/>
                        <a:latin typeface="+mn-lt"/>
                        <a:ea typeface="+mn-ea"/>
                        <a:cs typeface="+mn-cs"/>
                      </a:endParaRPr>
                    </a:p>
                  </a:txBody>
                  <a:tcPr anchor="ctr"/>
                </a:tc>
                <a:tc>
                  <a:txBody>
                    <a:bodyPr/>
                    <a:lstStyle/>
                    <a:p>
                      <a:r>
                        <a:rPr lang="en-US" sz="900" b="0" i="0" u="none" strike="noStrike" kern="1200" dirty="0">
                          <a:solidFill>
                            <a:srgbClr val="000000"/>
                          </a:solidFill>
                          <a:effectLst/>
                          <a:latin typeface="+mn-lt"/>
                          <a:ea typeface="+mn-ea"/>
                          <a:cs typeface="+mn-cs"/>
                        </a:rPr>
                        <a:t>Provider of healthcare staffing and recruiting services that offers temporary, contract, and temp-to-hire placements, along with clinical and non-clinical staffing and payroll services to place qualified healthcare professionals.</a:t>
                      </a:r>
                    </a:p>
                  </a:txBody>
                  <a:tcPr anchor="ctr"/>
                </a:tc>
                <a:tc>
                  <a:txBody>
                    <a:bodyPr/>
                    <a:lstStyle/>
                    <a:p>
                      <a:pPr algn="l" fontAlgn="t"/>
                      <a:r>
                        <a:rPr lang="en-GB" sz="900" b="0" i="0" u="none" strike="noStrike" dirty="0">
                          <a:solidFill>
                            <a:srgbClr val="000000"/>
                          </a:solidFill>
                          <a:effectLst/>
                          <a:latin typeface="+mn-lt"/>
                        </a:rPr>
                        <a:t>Healthcare Staffing</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This acquisition fits perfectly into Health Advocates Network's strategy of scaling its core travel nurse and local staffing capabilities.</a:t>
                      </a:r>
                      <a:endParaRPr lang="en-US"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3120049347"/>
                  </a:ext>
                </a:extLst>
              </a:tr>
              <a:tr h="82746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Arial"/>
                          <a:ea typeface="+mn-ea"/>
                          <a:cs typeface="+mn-cs"/>
                        </a:rPr>
                        <a:t>Oct-24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marL="0" algn="l" defTabSz="914400" rtl="0" eaLnBrk="1" fontAlgn="t" latinLnBrk="0" hangingPunct="1"/>
                      <a:r>
                        <a:rPr lang="en-GB" sz="900" b="0" i="0" u="none" strike="noStrike" kern="1200" dirty="0">
                          <a:solidFill>
                            <a:srgbClr val="000000"/>
                          </a:solidFill>
                          <a:effectLst/>
                          <a:latin typeface="+mn-lt"/>
                          <a:ea typeface="+mn-ea"/>
                          <a:cs typeface="+mn-cs"/>
                        </a:rPr>
                        <a:t>M-Stage Group</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bs-Latn-BA" sz="900" b="0" i="0" u="none" strike="noStrike" kern="1200" dirty="0">
                          <a:solidFill>
                            <a:srgbClr val="000000"/>
                          </a:solidFill>
                          <a:effectLst/>
                          <a:latin typeface="+mn-lt"/>
                          <a:ea typeface="+mn-ea"/>
                          <a:cs typeface="+mn-cs"/>
                        </a:rPr>
                        <a:t>(Japan)</a:t>
                      </a:r>
                      <a:endParaRPr lang="en-GB" sz="900" b="0" i="0" u="none" strike="noStrike" kern="1200" dirty="0">
                        <a:solidFill>
                          <a:srgbClr val="000000"/>
                        </a:solidFill>
                        <a:effectLst/>
                        <a:latin typeface="+mn-lt"/>
                        <a:ea typeface="+mn-ea"/>
                        <a:cs typeface="+mn-cs"/>
                      </a:endParaRPr>
                    </a:p>
                  </a:txBody>
                  <a:tcPr anchor="ctr"/>
                </a:tc>
                <a:tc>
                  <a:txBody>
                    <a:bodyPr/>
                    <a:lstStyle/>
                    <a:p>
                      <a:pPr marL="0" algn="l" defTabSz="914400" rtl="0" eaLnBrk="1" fontAlgn="t" latinLnBrk="0" hangingPunct="1"/>
                      <a:r>
                        <a:rPr lang="en-US" sz="900" b="0" i="0" u="none" strike="noStrike" kern="1200" dirty="0">
                          <a:solidFill>
                            <a:srgbClr val="000000"/>
                          </a:solidFill>
                          <a:effectLst/>
                          <a:latin typeface="+mn-lt"/>
                          <a:ea typeface="+mn-ea"/>
                          <a:cs typeface="+mn-cs"/>
                        </a:rPr>
                        <a:t>Rakusai</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bs-Latn-BA" sz="900" b="0" i="0" u="none" strike="noStrike" kern="1200" dirty="0">
                          <a:solidFill>
                            <a:srgbClr val="000000"/>
                          </a:solidFill>
                          <a:effectLst/>
                          <a:latin typeface="+mn-lt"/>
                          <a:ea typeface="+mn-ea"/>
                          <a:cs typeface="+mn-cs"/>
                        </a:rPr>
                        <a:t>(Japan)</a:t>
                      </a:r>
                      <a:endParaRPr lang="en-US"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Operator of a recruitment agency that enhances medical care by outsourcing doctor recruitment tasks, providing job offers, and streamlining referral services.</a:t>
                      </a:r>
                    </a:p>
                  </a:txBody>
                  <a:tcPr anchor="ctr"/>
                </a:tc>
                <a:tc>
                  <a:txBody>
                    <a:bodyPr/>
                    <a:lstStyle/>
                    <a:p>
                      <a:pPr algn="l" fontAlgn="t"/>
                      <a:r>
                        <a:rPr lang="en-GB" sz="900" b="0" i="0" u="none" strike="noStrike" dirty="0">
                          <a:solidFill>
                            <a:srgbClr val="000000"/>
                          </a:solidFill>
                          <a:effectLst/>
                          <a:latin typeface="+mn-lt"/>
                        </a:rPr>
                        <a:t>Healthcare Staffing</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The acquisition enables M-Stage Group to further accelerate its response to the issues surrounding medical human resources in today's rapidly changing world, become more unified, and strive for a sustainable medical future.	</a:t>
                      </a:r>
                      <a:endParaRPr lang="en-US"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411440133"/>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Arial"/>
                          <a:ea typeface="+mn-ea"/>
                          <a:cs typeface="+mn-cs"/>
                        </a:rPr>
                        <a:t>Oct-24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marL="0" algn="l" defTabSz="914400" rtl="0" eaLnBrk="1" fontAlgn="t" latinLnBrk="0" hangingPunct="1"/>
                      <a:r>
                        <a:rPr lang="en-US" sz="900" b="0" i="0" u="none" strike="noStrike" kern="1200" dirty="0">
                          <a:solidFill>
                            <a:srgbClr val="000000"/>
                          </a:solidFill>
                          <a:effectLst/>
                          <a:latin typeface="+mn-lt"/>
                          <a:ea typeface="+mn-ea"/>
                          <a:cs typeface="+mn-cs"/>
                        </a:rPr>
                        <a:t>Domino RH</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bs-Latn-BA" sz="900" b="0" i="0" u="none" strike="noStrike" kern="1200" dirty="0">
                          <a:solidFill>
                            <a:srgbClr val="000000"/>
                          </a:solidFill>
                          <a:effectLst/>
                          <a:latin typeface="+mn-lt"/>
                          <a:ea typeface="+mn-ea"/>
                          <a:cs typeface="+mn-cs"/>
                        </a:rPr>
                        <a:t>(France)</a:t>
                      </a:r>
                      <a:endParaRPr lang="en-US" sz="900" b="0" i="0" u="none" strike="noStrike" kern="1200" dirty="0">
                        <a:solidFill>
                          <a:srgbClr val="000000"/>
                        </a:solidFill>
                        <a:effectLst/>
                        <a:latin typeface="+mn-lt"/>
                        <a:ea typeface="+mn-ea"/>
                        <a:cs typeface="+mn-cs"/>
                      </a:endParaRPr>
                    </a:p>
                  </a:txBody>
                  <a:tcPr anchor="ctr"/>
                </a:tc>
                <a:tc>
                  <a:txBody>
                    <a:bodyPr/>
                    <a:lstStyle/>
                    <a:p>
                      <a:pPr marL="0" algn="l" defTabSz="914400" rtl="0" eaLnBrk="1" fontAlgn="t" latinLnBrk="0" hangingPunct="1"/>
                      <a:r>
                        <a:rPr lang="en-GB" sz="900" b="0" i="0" u="none" strike="noStrike" kern="1200" dirty="0">
                          <a:solidFill>
                            <a:srgbClr val="000000"/>
                          </a:solidFill>
                          <a:effectLst/>
                          <a:latin typeface="+mn-lt"/>
                          <a:ea typeface="+mn-ea"/>
                          <a:cs typeface="+mn-cs"/>
                        </a:rPr>
                        <a:t>Toma Intérim</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bs-Latn-BA" sz="900" b="0" i="0" u="none" strike="noStrike" kern="1200" dirty="0">
                          <a:solidFill>
                            <a:srgbClr val="000000"/>
                          </a:solidFill>
                          <a:effectLst/>
                          <a:latin typeface="+mn-lt"/>
                          <a:ea typeface="+mn-ea"/>
                          <a:cs typeface="+mn-cs"/>
                        </a:rPr>
                        <a:t>(France)</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human capital services</a:t>
                      </a:r>
                      <a:r>
                        <a:rPr lang="bs-Latn-BA" sz="900" b="0" i="0" u="none" strike="noStrike" kern="1200" dirty="0">
                          <a:solidFill>
                            <a:srgbClr val="000000"/>
                          </a:solidFill>
                          <a:effectLst/>
                          <a:latin typeface="+mn-lt"/>
                          <a:ea typeface="+mn-ea"/>
                          <a:cs typeface="+mn-cs"/>
                        </a:rPr>
                        <a:t> </a:t>
                      </a:r>
                      <a:r>
                        <a:rPr lang="en-US" sz="900" b="0" i="0" u="none" strike="noStrike" kern="1200" dirty="0">
                          <a:solidFill>
                            <a:srgbClr val="000000"/>
                          </a:solidFill>
                          <a:effectLst/>
                          <a:latin typeface="+mn-lt"/>
                          <a:ea typeface="+mn-ea"/>
                          <a:cs typeface="+mn-cs"/>
                        </a:rPr>
                        <a:t>offer</a:t>
                      </a:r>
                      <a:r>
                        <a:rPr lang="bs-Latn-BA" sz="900" b="0" i="0" u="none" strike="noStrike" kern="1200" dirty="0">
                          <a:solidFill>
                            <a:srgbClr val="000000"/>
                          </a:solidFill>
                          <a:effectLst/>
                          <a:latin typeface="+mn-lt"/>
                          <a:ea typeface="+mn-ea"/>
                          <a:cs typeface="+mn-cs"/>
                        </a:rPr>
                        <a:t>ing</a:t>
                      </a:r>
                      <a:r>
                        <a:rPr lang="en-US" sz="900" b="0" i="0" u="none" strike="noStrike" kern="1200" dirty="0">
                          <a:solidFill>
                            <a:srgbClr val="000000"/>
                          </a:solidFill>
                          <a:effectLst/>
                          <a:latin typeface="+mn-lt"/>
                          <a:ea typeface="+mn-ea"/>
                          <a:cs typeface="+mn-cs"/>
                        </a:rPr>
                        <a:t> temporary, fixed-term</a:t>
                      </a:r>
                      <a:r>
                        <a:rPr lang="bs-Latn-BA" sz="900" b="0" i="0" u="none" strike="noStrike" kern="1200" dirty="0">
                          <a:solidFill>
                            <a:srgbClr val="000000"/>
                          </a:solidFill>
                          <a:effectLst/>
                          <a:latin typeface="+mn-lt"/>
                          <a:ea typeface="+mn-ea"/>
                          <a:cs typeface="+mn-cs"/>
                        </a:rPr>
                        <a:t>,</a:t>
                      </a:r>
                      <a:r>
                        <a:rPr lang="en-US" sz="900" b="0" i="0" u="none" strike="noStrike" kern="1200" dirty="0">
                          <a:solidFill>
                            <a:srgbClr val="000000"/>
                          </a:solidFill>
                          <a:effectLst/>
                          <a:latin typeface="+mn-lt"/>
                          <a:ea typeface="+mn-ea"/>
                          <a:cs typeface="+mn-cs"/>
                        </a:rPr>
                        <a:t> and permanent jobs</a:t>
                      </a:r>
                      <a:r>
                        <a:rPr lang="bs-Latn-BA" sz="900" b="0" i="0" u="none" strike="noStrike" kern="1200" dirty="0">
                          <a:solidFill>
                            <a:srgbClr val="000000"/>
                          </a:solidFill>
                          <a:effectLst/>
                          <a:latin typeface="+mn-lt"/>
                          <a:ea typeface="+mn-ea"/>
                          <a:cs typeface="+mn-cs"/>
                        </a:rPr>
                        <a:t>,</a:t>
                      </a:r>
                      <a:r>
                        <a:rPr lang="en-US" sz="900" b="0" i="0" u="none" strike="noStrike" kern="1200" dirty="0">
                          <a:solidFill>
                            <a:srgbClr val="000000"/>
                          </a:solidFill>
                          <a:effectLst/>
                          <a:latin typeface="+mn-lt"/>
                          <a:ea typeface="+mn-ea"/>
                          <a:cs typeface="+mn-cs"/>
                        </a:rPr>
                        <a:t> catering to construction, industry</a:t>
                      </a:r>
                      <a:r>
                        <a:rPr lang="bs-Latn-BA" sz="900" b="0" i="0" u="none" strike="noStrike" kern="1200" dirty="0">
                          <a:solidFill>
                            <a:srgbClr val="000000"/>
                          </a:solidFill>
                          <a:effectLst/>
                          <a:latin typeface="+mn-lt"/>
                          <a:ea typeface="+mn-ea"/>
                          <a:cs typeface="+mn-cs"/>
                        </a:rPr>
                        <a:t>,</a:t>
                      </a:r>
                      <a:r>
                        <a:rPr lang="en-US" sz="900" b="0" i="0" u="none" strike="noStrike" kern="1200" dirty="0">
                          <a:solidFill>
                            <a:srgbClr val="000000"/>
                          </a:solidFill>
                          <a:effectLst/>
                          <a:latin typeface="+mn-lt"/>
                          <a:ea typeface="+mn-ea"/>
                          <a:cs typeface="+mn-cs"/>
                        </a:rPr>
                        <a:t> and logistics sectors. </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dirty="0">
                          <a:solidFill>
                            <a:srgbClr val="000000"/>
                          </a:solidFill>
                          <a:effectLst/>
                          <a:latin typeface="+mn-lt"/>
                        </a:rPr>
                        <a:t>Industrial Staffing</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This merger allows Domino RH to expand its expertise beyond the medical sector and to strengthen its presence in the construction and industrial sectors.</a:t>
                      </a:r>
                      <a:endParaRPr lang="en-GB"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882784353"/>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Arial"/>
                          <a:ea typeface="+mn-ea"/>
                          <a:cs typeface="+mn-cs"/>
                        </a:rPr>
                        <a:t>Oct-24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marL="0" algn="l" defTabSz="914400" rtl="0" eaLnBrk="1" fontAlgn="t" latinLnBrk="0" hangingPunct="1"/>
                      <a:r>
                        <a:rPr lang="en-GB" sz="900" b="0" i="0" u="none" strike="noStrike" kern="1200" dirty="0">
                          <a:solidFill>
                            <a:srgbClr val="000000"/>
                          </a:solidFill>
                          <a:effectLst/>
                          <a:latin typeface="+mn-lt"/>
                          <a:ea typeface="+mn-ea"/>
                          <a:cs typeface="+mn-cs"/>
                        </a:rPr>
                        <a:t>Sirius Staffing</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marL="0" algn="l" defTabSz="914400" rtl="0" eaLnBrk="1" fontAlgn="t" latinLnBrk="0" hangingPunct="1"/>
                      <a:r>
                        <a:rPr lang="en-GB" sz="900" b="0" i="0" u="none" strike="noStrike" kern="1200" dirty="0">
                          <a:solidFill>
                            <a:srgbClr val="000000"/>
                          </a:solidFill>
                          <a:effectLst/>
                          <a:latin typeface="+mn-lt"/>
                          <a:ea typeface="+mn-ea"/>
                          <a:cs typeface="+mn-cs"/>
                        </a:rPr>
                        <a:t>Premier Pharma Executive Talent Sourcing</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human resources services that specializes in placing skilled professionals in pharmaceutical and biotech industries, from associate director to C-level positions in various disciplines. </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dirty="0">
                          <a:solidFill>
                            <a:srgbClr val="000000"/>
                          </a:solidFill>
                          <a:effectLst/>
                          <a:latin typeface="+mn-lt"/>
                        </a:rPr>
                        <a:t>Life Sciences Staffing</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By integrating Premier Pharma's expertise, Sirius aims to enhance its capabilities in providing specialized talent solutions to pharmaceutical and biotech clients. </a:t>
                      </a:r>
                      <a:endParaRPr lang="en-GB"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2305777422"/>
                  </a:ext>
                </a:extLst>
              </a:tr>
            </a:tbl>
          </a:graphicData>
        </a:graphic>
      </p:graphicFrame>
      <p:sp>
        <p:nvSpPr>
          <p:cNvPr id="13" name="Text Placeholder 3">
            <a:extLst>
              <a:ext uri="{FF2B5EF4-FFF2-40B4-BE49-F238E27FC236}">
                <a16:creationId xmlns:a16="http://schemas.microsoft.com/office/drawing/2014/main" id="{EE2A6A79-4BEA-A41D-9799-1FF1C081C0E1}"/>
              </a:ext>
            </a:extLst>
          </p:cNvPr>
          <p:cNvSpPr>
            <a:spLocks noGrp="1"/>
          </p:cNvSpPr>
          <p:nvPr>
            <p:ph type="body" sz="quarter" idx="10"/>
          </p:nvPr>
        </p:nvSpPr>
        <p:spPr>
          <a:xfrm>
            <a:off x="924954" y="436883"/>
            <a:ext cx="6240462" cy="563414"/>
          </a:xfrm>
        </p:spPr>
        <p:txBody>
          <a:bodyPr/>
          <a:lstStyle/>
          <a:p>
            <a:r>
              <a:rPr lang="en-US" dirty="0">
                <a:latin typeface="+mn-lt"/>
              </a:rPr>
              <a:t>Selected M&amp;A transactions</a:t>
            </a:r>
          </a:p>
        </p:txBody>
      </p:sp>
      <p:sp>
        <p:nvSpPr>
          <p:cNvPr id="3" name="Text Placeholder 2">
            <a:extLst>
              <a:ext uri="{FF2B5EF4-FFF2-40B4-BE49-F238E27FC236}">
                <a16:creationId xmlns:a16="http://schemas.microsoft.com/office/drawing/2014/main" id="{281B8A8A-5E7C-F6BC-376E-6860AAE937B9}"/>
              </a:ext>
            </a:extLst>
          </p:cNvPr>
          <p:cNvSpPr>
            <a:spLocks noGrp="1"/>
          </p:cNvSpPr>
          <p:nvPr>
            <p:ph type="body" sz="quarter" idx="4294967295"/>
          </p:nvPr>
        </p:nvSpPr>
        <p:spPr>
          <a:xfrm>
            <a:off x="8452410" y="6428348"/>
            <a:ext cx="3637990" cy="292180"/>
          </a:xfrm>
        </p:spPr>
        <p:txBody>
          <a:bodyPr>
            <a:normAutofit fontScale="55000" lnSpcReduction="20000"/>
          </a:bodyPr>
          <a:lstStyle/>
          <a:p>
            <a:r>
              <a:rPr lang="en-GB" dirty="0"/>
              <a:t>ESG Sector Review</a:t>
            </a:r>
          </a:p>
        </p:txBody>
      </p:sp>
      <p:sp>
        <p:nvSpPr>
          <p:cNvPr id="17" name="Slide Number Placeholder 3">
            <a:extLst>
              <a:ext uri="{FF2B5EF4-FFF2-40B4-BE49-F238E27FC236}">
                <a16:creationId xmlns:a16="http://schemas.microsoft.com/office/drawing/2014/main" id="{DB340761-0892-97A7-7AA1-C4B3644488C0}"/>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12</a:t>
            </a:fld>
            <a:endParaRPr lang="en-GB" sz="1000" i="0" kern="1200" dirty="0">
              <a:solidFill>
                <a:schemeClr val="bg1"/>
              </a:solidFill>
              <a:ea typeface="Verdana" panose="020B0604030504040204" pitchFamily="34" charset="0"/>
              <a:cs typeface="+mn-cs"/>
            </a:endParaRPr>
          </a:p>
        </p:txBody>
      </p:sp>
      <p:sp>
        <p:nvSpPr>
          <p:cNvPr id="2" name="Text Placeholder 4">
            <a:extLst>
              <a:ext uri="{FF2B5EF4-FFF2-40B4-BE49-F238E27FC236}">
                <a16:creationId xmlns:a16="http://schemas.microsoft.com/office/drawing/2014/main" id="{60CB273C-0DFF-D630-08B8-7F1A6E866DC0}"/>
              </a:ext>
            </a:extLst>
          </p:cNvPr>
          <p:cNvSpPr txBox="1">
            <a:spLocks/>
          </p:cNvSpPr>
          <p:nvPr/>
        </p:nvSpPr>
        <p:spPr>
          <a:xfrm>
            <a:off x="8753680" y="6442396"/>
            <a:ext cx="3637990" cy="29218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regular"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regular"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regular"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Workforce Solutions Review</a:t>
            </a:r>
          </a:p>
        </p:txBody>
      </p:sp>
      <p:cxnSp>
        <p:nvCxnSpPr>
          <p:cNvPr id="8" name="Straight Connector 7">
            <a:extLst>
              <a:ext uri="{FF2B5EF4-FFF2-40B4-BE49-F238E27FC236}">
                <a16:creationId xmlns:a16="http://schemas.microsoft.com/office/drawing/2014/main" id="{EFB2C0B8-CA81-2C5D-B24C-DB653A0CB42B}"/>
              </a:ext>
            </a:extLst>
          </p:cNvPr>
          <p:cNvCxnSpPr/>
          <p:nvPr/>
        </p:nvCxnSpPr>
        <p:spPr>
          <a:xfrm>
            <a:off x="8252142" y="6428348"/>
            <a:ext cx="0" cy="3098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E7E8ACD9-20BD-6065-EC13-C75C76AEEB7D}"/>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12</a:t>
            </a:fld>
            <a:endParaRPr lang="en-GB" sz="1000" i="0" kern="1200" dirty="0">
              <a:solidFill>
                <a:schemeClr val="bg1"/>
              </a:solidFill>
              <a:ea typeface="Verdana" panose="020B0604030504040204" pitchFamily="34" charset="0"/>
              <a:cs typeface="+mn-cs"/>
            </a:endParaRPr>
          </a:p>
        </p:txBody>
      </p:sp>
      <p:sp>
        <p:nvSpPr>
          <p:cNvPr id="6" name="Text Placeholder 2">
            <a:extLst>
              <a:ext uri="{FF2B5EF4-FFF2-40B4-BE49-F238E27FC236}">
                <a16:creationId xmlns:a16="http://schemas.microsoft.com/office/drawing/2014/main" id="{5062C2B7-C573-604F-B45E-5355859FC7DE}"/>
              </a:ext>
            </a:extLst>
          </p:cNvPr>
          <p:cNvSpPr txBox="1">
            <a:spLocks/>
          </p:cNvSpPr>
          <p:nvPr/>
        </p:nvSpPr>
        <p:spPr>
          <a:xfrm>
            <a:off x="8393457" y="6444392"/>
            <a:ext cx="3638550" cy="292100"/>
          </a:xfrm>
          <a:prstGeom prst="rect">
            <a:avLst/>
          </a:prstGeom>
          <a:ln>
            <a:noFill/>
            <a:prstDash val="sysDo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chemeClr val="bg1"/>
                </a:solidFill>
              </a:rPr>
              <a:t>Workforce Solutions | M&amp;A Review</a:t>
            </a:r>
          </a:p>
        </p:txBody>
      </p:sp>
      <p:sp>
        <p:nvSpPr>
          <p:cNvPr id="7" name="Title 8">
            <a:extLst>
              <a:ext uri="{FF2B5EF4-FFF2-40B4-BE49-F238E27FC236}">
                <a16:creationId xmlns:a16="http://schemas.microsoft.com/office/drawing/2014/main" id="{76EC35A3-ADCA-36E7-524A-CD67CA0E1565}"/>
              </a:ext>
            </a:extLst>
          </p:cNvPr>
          <p:cNvSpPr txBox="1">
            <a:spLocks/>
          </p:cNvSpPr>
          <p:nvPr/>
        </p:nvSpPr>
        <p:spPr>
          <a:xfrm>
            <a:off x="7265442" y="6459880"/>
            <a:ext cx="1056168" cy="292180"/>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H</a:t>
            </a:r>
            <a:r>
              <a:rPr lang="bs-Latn-BA" dirty="0"/>
              <a:t>2</a:t>
            </a:r>
            <a:r>
              <a:rPr lang="en-GB" dirty="0"/>
              <a:t> 202</a:t>
            </a:r>
            <a:r>
              <a:rPr lang="bs-Latn-BA" dirty="0"/>
              <a:t>4</a:t>
            </a:r>
            <a:endParaRPr lang="en-GB" dirty="0"/>
          </a:p>
        </p:txBody>
      </p:sp>
    </p:spTree>
    <p:extLst>
      <p:ext uri="{BB962C8B-B14F-4D97-AF65-F5344CB8AC3E}">
        <p14:creationId xmlns:p14="http://schemas.microsoft.com/office/powerpoint/2010/main" val="402105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401B4-9BAF-E014-2AF0-8ECEDD3082E7}"/>
            </a:ext>
          </a:extLst>
        </p:cNvPr>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344D4E04-77A7-0CBF-B747-DF74A414B88B}"/>
              </a:ext>
            </a:extLst>
          </p:cNvPr>
          <p:cNvGraphicFramePr>
            <a:graphicFrameLocks noGrp="1"/>
          </p:cNvGraphicFramePr>
          <p:nvPr>
            <p:extLst>
              <p:ext uri="{D42A27DB-BD31-4B8C-83A1-F6EECF244321}">
                <p14:modId xmlns:p14="http://schemas.microsoft.com/office/powerpoint/2010/main" val="1108909536"/>
              </p:ext>
            </p:extLst>
          </p:nvPr>
        </p:nvGraphicFramePr>
        <p:xfrm>
          <a:off x="374905" y="1091701"/>
          <a:ext cx="11340001" cy="4701094"/>
        </p:xfrm>
        <a:graphic>
          <a:graphicData uri="http://schemas.openxmlformats.org/drawingml/2006/table">
            <a:tbl>
              <a:tblPr firstRow="1" bandRow="1">
                <a:tableStyleId>{073A0DAA-6AF3-43AB-8588-CEC1D06C72B9}</a:tableStyleId>
              </a:tblPr>
              <a:tblGrid>
                <a:gridCol w="609856">
                  <a:extLst>
                    <a:ext uri="{9D8B030D-6E8A-4147-A177-3AD203B41FA5}">
                      <a16:colId xmlns:a16="http://schemas.microsoft.com/office/drawing/2014/main" val="209502506"/>
                    </a:ext>
                  </a:extLst>
                </a:gridCol>
                <a:gridCol w="1061478">
                  <a:extLst>
                    <a:ext uri="{9D8B030D-6E8A-4147-A177-3AD203B41FA5}">
                      <a16:colId xmlns:a16="http://schemas.microsoft.com/office/drawing/2014/main" val="3688240327"/>
                    </a:ext>
                  </a:extLst>
                </a:gridCol>
                <a:gridCol w="1091145">
                  <a:extLst>
                    <a:ext uri="{9D8B030D-6E8A-4147-A177-3AD203B41FA5}">
                      <a16:colId xmlns:a16="http://schemas.microsoft.com/office/drawing/2014/main" val="3438255009"/>
                    </a:ext>
                  </a:extLst>
                </a:gridCol>
                <a:gridCol w="2465791">
                  <a:extLst>
                    <a:ext uri="{9D8B030D-6E8A-4147-A177-3AD203B41FA5}">
                      <a16:colId xmlns:a16="http://schemas.microsoft.com/office/drawing/2014/main" val="3744355229"/>
                    </a:ext>
                  </a:extLst>
                </a:gridCol>
                <a:gridCol w="1068069">
                  <a:extLst>
                    <a:ext uri="{9D8B030D-6E8A-4147-A177-3AD203B41FA5}">
                      <a16:colId xmlns:a16="http://schemas.microsoft.com/office/drawing/2014/main" val="2697836620"/>
                    </a:ext>
                  </a:extLst>
                </a:gridCol>
                <a:gridCol w="781273">
                  <a:extLst>
                    <a:ext uri="{9D8B030D-6E8A-4147-A177-3AD203B41FA5}">
                      <a16:colId xmlns:a16="http://schemas.microsoft.com/office/drawing/2014/main" val="2623583818"/>
                    </a:ext>
                  </a:extLst>
                </a:gridCol>
                <a:gridCol w="781273">
                  <a:extLst>
                    <a:ext uri="{9D8B030D-6E8A-4147-A177-3AD203B41FA5}">
                      <a16:colId xmlns:a16="http://schemas.microsoft.com/office/drawing/2014/main" val="3712056591"/>
                    </a:ext>
                  </a:extLst>
                </a:gridCol>
                <a:gridCol w="3481116">
                  <a:extLst>
                    <a:ext uri="{9D8B030D-6E8A-4147-A177-3AD203B41FA5}">
                      <a16:colId xmlns:a16="http://schemas.microsoft.com/office/drawing/2014/main" val="4121876925"/>
                    </a:ext>
                  </a:extLst>
                </a:gridCol>
              </a:tblGrid>
              <a:tr h="586294">
                <a:tc>
                  <a:txBody>
                    <a:bodyPr/>
                    <a:lstStyle/>
                    <a:p>
                      <a:pPr algn="l" fontAlgn="ctr"/>
                      <a:r>
                        <a:rPr lang="en-GB" sz="900" b="0" u="none" strike="noStrike" dirty="0">
                          <a:solidFill>
                            <a:schemeClr val="bg1"/>
                          </a:solidFill>
                          <a:effectLst/>
                          <a:latin typeface="+mn-lt"/>
                        </a:rPr>
                        <a:t>DATE</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BUYER</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TARGET</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DESCRIPTION</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i="0" u="none" strike="noStrike" dirty="0">
                          <a:solidFill>
                            <a:schemeClr val="bg1"/>
                          </a:solidFill>
                          <a:effectLst/>
                          <a:latin typeface="+mn-lt"/>
                          <a:ea typeface="Open Sans" panose="020B0606030504020204" pitchFamily="34" charset="0"/>
                          <a:cs typeface="Arial" panose="020B0604020202020204" pitchFamily="34" charset="0"/>
                        </a:rPr>
                        <a:t>SECTOR</a:t>
                      </a:r>
                    </a:p>
                  </a:txBody>
                  <a:tcPr anchor="ctr"/>
                </a:tc>
                <a:tc>
                  <a:txBody>
                    <a:bodyPr/>
                    <a:lstStyle/>
                    <a:p>
                      <a:pPr algn="ctr" fontAlgn="ctr"/>
                      <a:r>
                        <a:rPr lang="en-GB" sz="900" b="0" u="none" strike="noStrike" dirty="0">
                          <a:solidFill>
                            <a:schemeClr val="bg1"/>
                          </a:solidFill>
                          <a:effectLst/>
                          <a:latin typeface="+mn-lt"/>
                        </a:rPr>
                        <a:t>DEAL </a:t>
                      </a:r>
                      <a:br>
                        <a:rPr lang="en-GB" sz="900" b="0" u="none" strike="noStrike" dirty="0">
                          <a:solidFill>
                            <a:schemeClr val="bg1"/>
                          </a:solidFill>
                          <a:effectLst/>
                          <a:latin typeface="+mn-lt"/>
                        </a:rPr>
                      </a:br>
                      <a:r>
                        <a:rPr lang="en-GB" sz="900" b="0" u="none" strike="noStrike" dirty="0">
                          <a:solidFill>
                            <a:schemeClr val="bg1"/>
                          </a:solidFill>
                          <a:effectLst/>
                          <a:latin typeface="+mn-lt"/>
                        </a:rPr>
                        <a:t>SIZE</a:t>
                      </a:r>
                    </a:p>
                    <a:p>
                      <a:pPr algn="ctr" fontAlgn="ctr"/>
                      <a:r>
                        <a:rPr lang="en-GB" sz="900" b="0" u="none" strike="noStrike" dirty="0">
                          <a:solidFill>
                            <a:schemeClr val="bg1"/>
                          </a:solidFill>
                          <a:effectLst/>
                          <a:latin typeface="+mn-lt"/>
                        </a:rPr>
                        <a:t> ($'m)</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ctr" fontAlgn="ctr"/>
                      <a:r>
                        <a:rPr lang="en-GB" sz="900" b="0" i="0" u="none" strike="noStrike" dirty="0">
                          <a:solidFill>
                            <a:schemeClr val="bg1"/>
                          </a:solidFill>
                          <a:effectLst/>
                          <a:latin typeface="+mn-lt"/>
                          <a:ea typeface="Open Sans" panose="020B0606030504020204" pitchFamily="34" charset="0"/>
                          <a:cs typeface="Arial" panose="020B0604020202020204" pitchFamily="34" charset="0"/>
                        </a:rPr>
                        <a:t>EBITDA MULTIPLE (est.)</a:t>
                      </a:r>
                    </a:p>
                  </a:txBody>
                  <a:tcPr anchor="ctr"/>
                </a:tc>
                <a:tc>
                  <a:txBody>
                    <a:bodyPr/>
                    <a:lstStyle/>
                    <a:p>
                      <a:pPr algn="l" fontAlgn="ctr"/>
                      <a:r>
                        <a:rPr lang="en-GB" sz="900" b="0" u="none" strike="noStrike" dirty="0">
                          <a:solidFill>
                            <a:schemeClr val="bg1"/>
                          </a:solidFill>
                          <a:effectLst/>
                          <a:latin typeface="+mn-lt"/>
                        </a:rPr>
                        <a:t>TRANSACTION RATIONALE</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extLst>
                  <a:ext uri="{0D108BD9-81ED-4DB2-BD59-A6C34878D82A}">
                    <a16:rowId xmlns:a16="http://schemas.microsoft.com/office/drawing/2014/main" val="2888843439"/>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Arial"/>
                          <a:ea typeface="+mn-ea"/>
                          <a:cs typeface="+mn-cs"/>
                        </a:rPr>
                        <a:t>Oct-24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Eliassen Group</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VIA Technical</a:t>
                      </a:r>
                      <a:endParaRPr lang="bs-Latn-BA" sz="900" b="0" i="0" u="none" strike="noStrike" kern="1200" dirty="0">
                        <a:solidFill>
                          <a:srgbClr val="000000"/>
                        </a:solidFill>
                        <a:effectLst/>
                        <a:latin typeface="+mn-lt"/>
                        <a:ea typeface="+mn-ea"/>
                        <a:cs typeface="+mn-cs"/>
                      </a:endParaRPr>
                    </a:p>
                    <a:p>
                      <a:pPr algn="l" fontAlgn="t"/>
                      <a:r>
                        <a:rPr lang="en-GB" sz="900" b="0" i="0" u="none" strike="noStrike" kern="1200" dirty="0">
                          <a:solidFill>
                            <a:srgbClr val="000000"/>
                          </a:solidFill>
                          <a:effectLst/>
                          <a:latin typeface="+mn-lt"/>
                          <a:ea typeface="+mn-ea"/>
                          <a:cs typeface="+mn-cs"/>
                        </a:rPr>
                        <a:t>(</a:t>
                      </a:r>
                      <a:r>
                        <a:rPr lang="bs-Latn-BA" sz="900" b="0" i="0" u="none" strike="noStrike" kern="1200" dirty="0">
                          <a:solidFill>
                            <a:srgbClr val="000000"/>
                          </a:solidFill>
                          <a:effectLst/>
                          <a:latin typeface="+mn-lt"/>
                          <a:ea typeface="+mn-ea"/>
                          <a:cs typeface="+mn-cs"/>
                        </a:rPr>
                        <a:t>US</a:t>
                      </a:r>
                      <a:r>
                        <a:rPr lang="en-GB" sz="900" b="0" i="0" u="none" strike="noStrike" kern="1200" dirty="0">
                          <a:solidFill>
                            <a:srgbClr val="000000"/>
                          </a:solidFill>
                          <a:effectLst/>
                          <a:latin typeface="+mn-lt"/>
                          <a:ea typeface="+mn-ea"/>
                          <a:cs typeface="+mn-cs"/>
                        </a:rPr>
                        <a:t>)</a:t>
                      </a:r>
                    </a:p>
                  </a:txBody>
                  <a:tcPr anchor="ctr"/>
                </a:tc>
                <a:tc>
                  <a:txBody>
                    <a:bodyPr/>
                    <a:lstStyle/>
                    <a:p>
                      <a:pPr algn="l" fontAlgn="t"/>
                      <a:r>
                        <a:rPr lang="en-US" sz="900" b="0" i="0" u="none" strike="noStrike" kern="1200" dirty="0">
                          <a:solidFill>
                            <a:srgbClr val="000000"/>
                          </a:solidFill>
                          <a:effectLst/>
                          <a:latin typeface="+mn-lt"/>
                          <a:ea typeface="+mn-ea"/>
                          <a:cs typeface="+mn-cs"/>
                        </a:rPr>
                        <a:t>Operator of staffing and recruitment services that provides mid to senior-level technical talent in applications, networks, systems infrastructure, end-user support, and creative development. </a:t>
                      </a:r>
                    </a:p>
                  </a:txBody>
                  <a:tcPr anchor="ctr"/>
                </a:tc>
                <a:tc>
                  <a:txBody>
                    <a:bodyPr/>
                    <a:lstStyle/>
                    <a:p>
                      <a:pPr algn="l" fontAlgn="t"/>
                      <a:r>
                        <a:rPr lang="en-GB" sz="900" b="0" i="0" u="none" strike="noStrike" dirty="0">
                          <a:solidFill>
                            <a:srgbClr val="000000"/>
                          </a:solidFill>
                          <a:effectLst/>
                          <a:latin typeface="+mn-lt"/>
                        </a:rPr>
                        <a:t>IT Staffing</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kern="1200" dirty="0">
                          <a:solidFill>
                            <a:srgbClr val="000000"/>
                          </a:solidFill>
                          <a:effectLst/>
                          <a:latin typeface="+mn-lt"/>
                          <a:ea typeface="+mn-ea"/>
                          <a:cs typeface="+mn-cs"/>
                        </a:rPr>
                        <a:t>The deal enhances clients’ access to services and talent as well as expands Eliassen’s Southern California presence.</a:t>
                      </a:r>
                      <a:endParaRPr lang="en-US" sz="900" b="0" i="0" u="none" strike="noStrike" kern="1200" dirty="0">
                        <a:solidFill>
                          <a:srgbClr val="000000"/>
                        </a:solidFill>
                        <a:effectLst/>
                        <a:highlight>
                          <a:srgbClr val="FFFF00"/>
                        </a:highlight>
                        <a:latin typeface="+mn-lt"/>
                        <a:ea typeface="+mn-ea"/>
                        <a:cs typeface="+mn-cs"/>
                      </a:endParaRPr>
                    </a:p>
                  </a:txBody>
                  <a:tcPr anchor="ctr"/>
                </a:tc>
                <a:extLst>
                  <a:ext uri="{0D108BD9-81ED-4DB2-BD59-A6C34878D82A}">
                    <a16:rowId xmlns:a16="http://schemas.microsoft.com/office/drawing/2014/main" val="830421758"/>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Arial"/>
                          <a:ea typeface="+mn-ea"/>
                          <a:cs typeface="+mn-cs"/>
                        </a:rPr>
                        <a:t>Oct-24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Advanced Care Group of Companies Inc.</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3D Medical Staffing</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US" sz="900" b="0" i="0" u="none" strike="noStrike" kern="1200" dirty="0">
                        <a:solidFill>
                          <a:srgbClr val="000000"/>
                        </a:solidFill>
                        <a:effectLst/>
                        <a:latin typeface="+mn-lt"/>
                        <a:ea typeface="+mn-ea"/>
                        <a:cs typeface="+mn-cs"/>
                      </a:endParaRPr>
                    </a:p>
                  </a:txBody>
                  <a:tcPr anchor="ctr"/>
                </a:tc>
                <a:tc>
                  <a:txBody>
                    <a:bodyPr/>
                    <a:lstStyle/>
                    <a:p>
                      <a:r>
                        <a:rPr lang="en-US" sz="900" b="0" i="0" u="none" strike="noStrike" kern="1200" dirty="0">
                          <a:solidFill>
                            <a:srgbClr val="000000"/>
                          </a:solidFill>
                          <a:effectLst/>
                          <a:latin typeface="+mn-lt"/>
                          <a:ea typeface="+mn-ea"/>
                          <a:cs typeface="+mn-cs"/>
                        </a:rPr>
                        <a:t>Provider of healthcare staffing services intended for nurses, allied</a:t>
                      </a:r>
                      <a:r>
                        <a:rPr lang="bs-Latn-BA" sz="900" b="0" i="0" u="none" strike="noStrike" kern="1200" dirty="0">
                          <a:solidFill>
                            <a:srgbClr val="000000"/>
                          </a:solidFill>
                          <a:effectLst/>
                          <a:latin typeface="+mn-lt"/>
                          <a:ea typeface="+mn-ea"/>
                          <a:cs typeface="+mn-cs"/>
                        </a:rPr>
                        <a:t>,</a:t>
                      </a:r>
                      <a:r>
                        <a:rPr lang="en-US" sz="900" b="0" i="0" u="none" strike="noStrike" kern="1200" dirty="0">
                          <a:solidFill>
                            <a:srgbClr val="000000"/>
                          </a:solidFill>
                          <a:effectLst/>
                          <a:latin typeface="+mn-lt"/>
                          <a:ea typeface="+mn-ea"/>
                          <a:cs typeface="+mn-cs"/>
                        </a:rPr>
                        <a:t> and administrative clinical assignments.</a:t>
                      </a:r>
                    </a:p>
                  </a:txBody>
                  <a:tcPr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mn-lt"/>
                          <a:ea typeface="+mn-ea"/>
                          <a:cs typeface="+mn-cs"/>
                        </a:rPr>
                        <a:t>Healthcare Staffing</a:t>
                      </a:r>
                      <a:endParaRPr kumimoji="0" lang="en-GB" sz="900" b="0" i="0" u="none" strike="noStrike" kern="1200" cap="none" spc="0" normalizeH="0" baseline="0" noProof="0" dirty="0">
                        <a:ln>
                          <a:noFill/>
                        </a:ln>
                        <a:solidFill>
                          <a:srgbClr val="000000"/>
                        </a:solidFill>
                        <a:effectLst/>
                        <a:highlight>
                          <a:srgbClr val="FFFF00"/>
                        </a:highlight>
                        <a:uLnTx/>
                        <a:uFillTx/>
                        <a:latin typeface="Arial"/>
                        <a:ea typeface="+mn-ea"/>
                        <a:cs typeface="+mn-cs"/>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kern="1200" dirty="0">
                          <a:solidFill>
                            <a:srgbClr val="000000"/>
                          </a:solidFill>
                          <a:effectLst/>
                          <a:latin typeface="+mn-lt"/>
                          <a:ea typeface="+mn-ea"/>
                          <a:cs typeface="+mn-cs"/>
                        </a:rPr>
                        <a:t>The acquisition strengthens Advanced Care Group of Companies' position across the United States, allowing it to provide even more comprehensive healthcare staffing solutions for hospitals, clinics, and long-term care facilities.	</a:t>
                      </a:r>
                      <a:endParaRPr lang="en-US" sz="900" b="0" i="0" u="none" strike="noStrike" kern="1200" dirty="0">
                        <a:solidFill>
                          <a:srgbClr val="000000"/>
                        </a:solidFill>
                        <a:effectLst/>
                        <a:highlight>
                          <a:srgbClr val="FFFF00"/>
                        </a:highlight>
                        <a:latin typeface="+mn-lt"/>
                        <a:ea typeface="+mn-ea"/>
                        <a:cs typeface="+mn-cs"/>
                      </a:endParaRPr>
                    </a:p>
                  </a:txBody>
                  <a:tcPr anchor="ctr"/>
                </a:tc>
                <a:extLst>
                  <a:ext uri="{0D108BD9-81ED-4DB2-BD59-A6C34878D82A}">
                    <a16:rowId xmlns:a16="http://schemas.microsoft.com/office/drawing/2014/main" val="3120049347"/>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Arial"/>
                          <a:ea typeface="+mn-ea"/>
                          <a:cs typeface="+mn-cs"/>
                        </a:rPr>
                        <a:t>Nov-24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Korn Ferry</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Trilogy International</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(UK)</a:t>
                      </a:r>
                      <a:endParaRPr lang="en-US"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staffing solutions that connects organizations with skilled professionals through tailored recruitment and workforce management services.</a:t>
                      </a:r>
                    </a:p>
                  </a:txBody>
                  <a:tcPr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mn-lt"/>
                          <a:ea typeface="+mn-ea"/>
                          <a:cs typeface="+mn-cs"/>
                        </a:rPr>
                        <a:t>Professional Staffing</a:t>
                      </a:r>
                      <a:endParaRPr kumimoji="0" lang="en-GB" sz="900" b="0" i="0" u="none" strike="noStrike" kern="1200" cap="none" spc="0" normalizeH="0" baseline="0" noProof="0" dirty="0">
                        <a:ln>
                          <a:noFill/>
                        </a:ln>
                        <a:solidFill>
                          <a:srgbClr val="000000"/>
                        </a:solidFill>
                        <a:effectLst/>
                        <a:highlight>
                          <a:srgbClr val="FFFF00"/>
                        </a:highlight>
                        <a:uLnTx/>
                        <a:uFillTx/>
                        <a:latin typeface="Arial"/>
                        <a:ea typeface="+mn-ea"/>
                        <a:cs typeface="+mn-cs"/>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kern="1200" dirty="0">
                          <a:solidFill>
                            <a:srgbClr val="000000"/>
                          </a:solidFill>
                          <a:effectLst/>
                          <a:latin typeface="+mn-lt"/>
                          <a:ea typeface="+mn-ea"/>
                          <a:cs typeface="+mn-cs"/>
                        </a:rPr>
                        <a:t>The acquisition will help Korn Ferry's Professional Search &amp; Interim business extend the ability to scale its solutions at the intersection of talent, transformation, and strategy.	</a:t>
                      </a:r>
                      <a:endParaRPr lang="en-US" sz="900" b="0" i="0" u="none" strike="noStrike" kern="1200" dirty="0">
                        <a:solidFill>
                          <a:srgbClr val="000000"/>
                        </a:solidFill>
                        <a:effectLst/>
                        <a:highlight>
                          <a:srgbClr val="FFFF00"/>
                        </a:highlight>
                        <a:latin typeface="+mn-lt"/>
                        <a:ea typeface="+mn-ea"/>
                        <a:cs typeface="+mn-cs"/>
                      </a:endParaRPr>
                    </a:p>
                  </a:txBody>
                  <a:tcPr anchor="ctr"/>
                </a:tc>
                <a:extLst>
                  <a:ext uri="{0D108BD9-81ED-4DB2-BD59-A6C34878D82A}">
                    <a16:rowId xmlns:a16="http://schemas.microsoft.com/office/drawing/2014/main" val="411440133"/>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mn-lt"/>
                          <a:ea typeface="+mn-ea"/>
                          <a:cs typeface="+mn-cs"/>
                        </a:rPr>
                        <a:t>Nov-24</a:t>
                      </a:r>
                      <a:endParaRPr kumimoji="0" lang="en-GB" sz="900" b="0" i="0" u="none" strike="noStrike" kern="1200" cap="none" spc="0" normalizeH="0" baseline="0" noProof="0" dirty="0">
                        <a:ln>
                          <a:noFill/>
                        </a:ln>
                        <a:solidFill>
                          <a:srgbClr val="000000"/>
                        </a:solidFill>
                        <a:effectLst/>
                        <a:uLnTx/>
                        <a:uFillTx/>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nGAGE Talent</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(UK)</a:t>
                      </a:r>
                      <a:endParaRPr lang="en-US"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Science Solutions Recruitment</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(UK)</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specialized scientific and technical recruitment solutions that connects organizations with qualified professionals through tailored permanent and interim placements to build high-performing teams.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dirty="0">
                          <a:solidFill>
                            <a:srgbClr val="000000"/>
                          </a:solidFill>
                          <a:effectLst/>
                          <a:latin typeface="+mn-lt"/>
                        </a:rPr>
                        <a:t>Life Sciences Staffing</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kern="1200" dirty="0">
                          <a:solidFill>
                            <a:srgbClr val="000000"/>
                          </a:solidFill>
                          <a:effectLst/>
                          <a:latin typeface="+mn-lt"/>
                          <a:ea typeface="+mn-ea"/>
                          <a:cs typeface="+mn-cs"/>
                        </a:rPr>
                        <a:t>The acquisition of Science Solutions Recruitment Limited, following the purchase of Smart4Energy, further expands nGAGE Talent Group’s presence in super-niche STEM end markets, enhancing its expertise in Life Sciences and Chemical Engineering.</a:t>
                      </a:r>
                      <a:endParaRPr lang="en-GB" sz="900" b="0" i="0" u="none" strike="noStrike" kern="1200" dirty="0">
                        <a:solidFill>
                          <a:srgbClr val="000000"/>
                        </a:solidFill>
                        <a:effectLst/>
                        <a:highlight>
                          <a:srgbClr val="FFFF00"/>
                        </a:highlight>
                        <a:latin typeface="+mn-lt"/>
                        <a:ea typeface="+mn-ea"/>
                        <a:cs typeface="+mn-cs"/>
                      </a:endParaRPr>
                    </a:p>
                  </a:txBody>
                  <a:tcPr anchor="ctr"/>
                </a:tc>
                <a:extLst>
                  <a:ext uri="{0D108BD9-81ED-4DB2-BD59-A6C34878D82A}">
                    <a16:rowId xmlns:a16="http://schemas.microsoft.com/office/drawing/2014/main" val="882784353"/>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mn-lt"/>
                          <a:ea typeface="+mn-ea"/>
                          <a:cs typeface="+mn-cs"/>
                        </a:rPr>
                        <a:t>Nov-24</a:t>
                      </a:r>
                      <a:endParaRPr kumimoji="0" lang="en-GB" sz="900" b="0" i="0" u="none" strike="noStrike" kern="1200" cap="none" spc="0" normalizeH="0" baseline="0" noProof="0" dirty="0">
                        <a:ln>
                          <a:noFill/>
                        </a:ln>
                        <a:solidFill>
                          <a:srgbClr val="000000"/>
                        </a:solidFill>
                        <a:effectLst/>
                        <a:uLnTx/>
                        <a:uFillTx/>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Ascend Staffing</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PDQ Staffing</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marL="0" algn="l" defTabSz="914400" rtl="0" eaLnBrk="1" fontAlgn="t" latinLnBrk="0" hangingPunct="1"/>
                      <a:r>
                        <a:rPr lang="en-US" sz="900" b="0" i="0" u="none" strike="noStrike" kern="1200" dirty="0">
                          <a:solidFill>
                            <a:srgbClr val="000000"/>
                          </a:solidFill>
                          <a:effectLst/>
                          <a:latin typeface="+mn-lt"/>
                          <a:ea typeface="+mn-ea"/>
                          <a:cs typeface="+mn-cs"/>
                        </a:rPr>
                        <a:t>Provider of comprehensive staffing solutions designed to connect businesses with qualified professionals across various industries.</a:t>
                      </a:r>
                      <a:endParaRPr lang="en-GB" sz="900" b="0" i="0" u="none" strike="noStrike" kern="1200" dirty="0">
                        <a:solidFill>
                          <a:srgbClr val="000000"/>
                        </a:solidFill>
                        <a:effectLst/>
                        <a:latin typeface="+mn-lt"/>
                        <a:ea typeface="+mn-ea"/>
                        <a:cs typeface="+mn-cs"/>
                      </a:endParaRPr>
                    </a:p>
                  </a:txBody>
                  <a:tcPr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mn-lt"/>
                          <a:ea typeface="+mn-ea"/>
                          <a:cs typeface="+mn-cs"/>
                        </a:rPr>
                        <a:t>Commercial Staffing</a:t>
                      </a:r>
                      <a:endParaRPr kumimoji="0" lang="en-GB" sz="900" b="0" i="0" u="none" strike="noStrike" kern="1200" cap="none" spc="0" normalizeH="0" baseline="0" noProof="0" dirty="0">
                        <a:ln>
                          <a:noFill/>
                        </a:ln>
                        <a:solidFill>
                          <a:srgbClr val="000000"/>
                        </a:solidFill>
                        <a:effectLst/>
                        <a:highlight>
                          <a:srgbClr val="FFFF00"/>
                        </a:highlight>
                        <a:uLnTx/>
                        <a:uFillTx/>
                        <a:latin typeface="Arial"/>
                        <a:ea typeface="+mn-ea"/>
                        <a:cs typeface="+mn-cs"/>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kern="1200" dirty="0">
                          <a:solidFill>
                            <a:srgbClr val="000000"/>
                          </a:solidFill>
                          <a:effectLst/>
                          <a:latin typeface="+mn-lt"/>
                          <a:ea typeface="+mn-ea"/>
                          <a:cs typeface="+mn-cs"/>
                        </a:rPr>
                        <a:t>The acquisition of PDQ Staffing gives Ascend Staffing a stronger foothold in Texas with 11 additional locations while expanding its service offerings through outplacement and permanent placement solutions, reinforcing its position as a nationwide staffing provider with 50 offices across the U.S.</a:t>
                      </a:r>
                      <a:endParaRPr lang="en-GB" sz="900" b="0" i="0" u="none" strike="noStrike" kern="1200" dirty="0">
                        <a:solidFill>
                          <a:srgbClr val="000000"/>
                        </a:solidFill>
                        <a:effectLst/>
                        <a:highlight>
                          <a:srgbClr val="FFFF00"/>
                        </a:highlight>
                        <a:latin typeface="+mn-lt"/>
                        <a:ea typeface="+mn-ea"/>
                        <a:cs typeface="+mn-cs"/>
                      </a:endParaRPr>
                    </a:p>
                  </a:txBody>
                  <a:tcPr anchor="ctr"/>
                </a:tc>
                <a:extLst>
                  <a:ext uri="{0D108BD9-81ED-4DB2-BD59-A6C34878D82A}">
                    <a16:rowId xmlns:a16="http://schemas.microsoft.com/office/drawing/2014/main" val="2305777422"/>
                  </a:ext>
                </a:extLst>
              </a:tr>
            </a:tbl>
          </a:graphicData>
        </a:graphic>
      </p:graphicFrame>
      <p:sp>
        <p:nvSpPr>
          <p:cNvPr id="13" name="Text Placeholder 3">
            <a:extLst>
              <a:ext uri="{FF2B5EF4-FFF2-40B4-BE49-F238E27FC236}">
                <a16:creationId xmlns:a16="http://schemas.microsoft.com/office/drawing/2014/main" id="{EE2A6A79-4BEA-A41D-9799-1FF1C081C0E1}"/>
              </a:ext>
            </a:extLst>
          </p:cNvPr>
          <p:cNvSpPr>
            <a:spLocks noGrp="1"/>
          </p:cNvSpPr>
          <p:nvPr>
            <p:ph type="body" sz="quarter" idx="10"/>
          </p:nvPr>
        </p:nvSpPr>
        <p:spPr>
          <a:xfrm>
            <a:off x="924954" y="436883"/>
            <a:ext cx="6240462" cy="563414"/>
          </a:xfrm>
        </p:spPr>
        <p:txBody>
          <a:bodyPr/>
          <a:lstStyle/>
          <a:p>
            <a:r>
              <a:rPr lang="en-US" dirty="0">
                <a:latin typeface="+mn-lt"/>
              </a:rPr>
              <a:t>Selected M&amp;A transactions</a:t>
            </a:r>
          </a:p>
        </p:txBody>
      </p:sp>
      <p:sp>
        <p:nvSpPr>
          <p:cNvPr id="17" name="Slide Number Placeholder 3">
            <a:extLst>
              <a:ext uri="{FF2B5EF4-FFF2-40B4-BE49-F238E27FC236}">
                <a16:creationId xmlns:a16="http://schemas.microsoft.com/office/drawing/2014/main" id="{DB340761-0892-97A7-7AA1-C4B3644488C0}"/>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13</a:t>
            </a:fld>
            <a:endParaRPr lang="en-GB" sz="1000" i="0" kern="1200" dirty="0">
              <a:solidFill>
                <a:schemeClr val="bg1"/>
              </a:solidFill>
              <a:ea typeface="Verdana" panose="020B0604030504040204" pitchFamily="34" charset="0"/>
              <a:cs typeface="+mn-cs"/>
            </a:endParaRPr>
          </a:p>
        </p:txBody>
      </p:sp>
      <p:sp>
        <p:nvSpPr>
          <p:cNvPr id="2" name="Text Placeholder 4">
            <a:extLst>
              <a:ext uri="{FF2B5EF4-FFF2-40B4-BE49-F238E27FC236}">
                <a16:creationId xmlns:a16="http://schemas.microsoft.com/office/drawing/2014/main" id="{60CB273C-0DFF-D630-08B8-7F1A6E866DC0}"/>
              </a:ext>
            </a:extLst>
          </p:cNvPr>
          <p:cNvSpPr txBox="1">
            <a:spLocks/>
          </p:cNvSpPr>
          <p:nvPr/>
        </p:nvSpPr>
        <p:spPr>
          <a:xfrm>
            <a:off x="8753680" y="6442396"/>
            <a:ext cx="3637990" cy="29218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regular"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regular"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regular"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Workforce Solutions Review</a:t>
            </a:r>
          </a:p>
        </p:txBody>
      </p:sp>
      <p:cxnSp>
        <p:nvCxnSpPr>
          <p:cNvPr id="8" name="Straight Connector 7">
            <a:extLst>
              <a:ext uri="{FF2B5EF4-FFF2-40B4-BE49-F238E27FC236}">
                <a16:creationId xmlns:a16="http://schemas.microsoft.com/office/drawing/2014/main" id="{EFB2C0B8-CA81-2C5D-B24C-DB653A0CB42B}"/>
              </a:ext>
            </a:extLst>
          </p:cNvPr>
          <p:cNvCxnSpPr/>
          <p:nvPr/>
        </p:nvCxnSpPr>
        <p:spPr>
          <a:xfrm>
            <a:off x="8252142" y="6428348"/>
            <a:ext cx="0" cy="3098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E7E8ACD9-20BD-6065-EC13-C75C76AEEB7D}"/>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13</a:t>
            </a:fld>
            <a:endParaRPr lang="en-GB" sz="1000" i="0" kern="1200" dirty="0">
              <a:solidFill>
                <a:schemeClr val="bg1"/>
              </a:solidFill>
              <a:ea typeface="Verdana" panose="020B0604030504040204" pitchFamily="34" charset="0"/>
              <a:cs typeface="+mn-cs"/>
            </a:endParaRPr>
          </a:p>
        </p:txBody>
      </p:sp>
      <p:sp>
        <p:nvSpPr>
          <p:cNvPr id="7" name="Title 8">
            <a:extLst>
              <a:ext uri="{FF2B5EF4-FFF2-40B4-BE49-F238E27FC236}">
                <a16:creationId xmlns:a16="http://schemas.microsoft.com/office/drawing/2014/main" id="{F1061E36-96B0-7D1A-055C-E3F0D7BC1D51}"/>
              </a:ext>
            </a:extLst>
          </p:cNvPr>
          <p:cNvSpPr txBox="1">
            <a:spLocks/>
          </p:cNvSpPr>
          <p:nvPr/>
        </p:nvSpPr>
        <p:spPr>
          <a:xfrm>
            <a:off x="7265442" y="6459880"/>
            <a:ext cx="1056168" cy="292180"/>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H</a:t>
            </a:r>
            <a:r>
              <a:rPr lang="bs-Latn-BA" dirty="0"/>
              <a:t>2</a:t>
            </a:r>
            <a:r>
              <a:rPr lang="en-GB" dirty="0"/>
              <a:t> 202</a:t>
            </a:r>
            <a:r>
              <a:rPr lang="bs-Latn-BA" dirty="0"/>
              <a:t>4</a:t>
            </a:r>
            <a:endParaRPr lang="en-GB" dirty="0"/>
          </a:p>
        </p:txBody>
      </p:sp>
      <p:sp>
        <p:nvSpPr>
          <p:cNvPr id="10" name="Text Placeholder 2">
            <a:extLst>
              <a:ext uri="{FF2B5EF4-FFF2-40B4-BE49-F238E27FC236}">
                <a16:creationId xmlns:a16="http://schemas.microsoft.com/office/drawing/2014/main" id="{E1FD75DF-0F41-2E2A-C7CC-482B049674FC}"/>
              </a:ext>
            </a:extLst>
          </p:cNvPr>
          <p:cNvSpPr txBox="1">
            <a:spLocks/>
          </p:cNvSpPr>
          <p:nvPr/>
        </p:nvSpPr>
        <p:spPr>
          <a:xfrm>
            <a:off x="8393457" y="6444392"/>
            <a:ext cx="3638550" cy="292100"/>
          </a:xfrm>
          <a:prstGeom prst="rect">
            <a:avLst/>
          </a:prstGeom>
          <a:ln>
            <a:noFill/>
            <a:prstDash val="sysDo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chemeClr val="bg1"/>
                </a:solidFill>
              </a:rPr>
              <a:t>Workforce Solutions | M&amp;A Review</a:t>
            </a:r>
          </a:p>
        </p:txBody>
      </p:sp>
    </p:spTree>
    <p:extLst>
      <p:ext uri="{BB962C8B-B14F-4D97-AF65-F5344CB8AC3E}">
        <p14:creationId xmlns:p14="http://schemas.microsoft.com/office/powerpoint/2010/main" val="625046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401B4-9BAF-E014-2AF0-8ECEDD3082E7}"/>
            </a:ext>
          </a:extLst>
        </p:cNvPr>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344D4E04-77A7-0CBF-B747-DF74A414B88B}"/>
              </a:ext>
            </a:extLst>
          </p:cNvPr>
          <p:cNvGraphicFramePr>
            <a:graphicFrameLocks noGrp="1"/>
          </p:cNvGraphicFramePr>
          <p:nvPr>
            <p:extLst>
              <p:ext uri="{D42A27DB-BD31-4B8C-83A1-F6EECF244321}">
                <p14:modId xmlns:p14="http://schemas.microsoft.com/office/powerpoint/2010/main" val="4138318401"/>
              </p:ext>
            </p:extLst>
          </p:nvPr>
        </p:nvGraphicFramePr>
        <p:xfrm>
          <a:off x="374905" y="1091701"/>
          <a:ext cx="11340001" cy="4701094"/>
        </p:xfrm>
        <a:graphic>
          <a:graphicData uri="http://schemas.openxmlformats.org/drawingml/2006/table">
            <a:tbl>
              <a:tblPr firstRow="1" bandRow="1">
                <a:tableStyleId>{073A0DAA-6AF3-43AB-8588-CEC1D06C72B9}</a:tableStyleId>
              </a:tblPr>
              <a:tblGrid>
                <a:gridCol w="609856">
                  <a:extLst>
                    <a:ext uri="{9D8B030D-6E8A-4147-A177-3AD203B41FA5}">
                      <a16:colId xmlns:a16="http://schemas.microsoft.com/office/drawing/2014/main" val="209502506"/>
                    </a:ext>
                  </a:extLst>
                </a:gridCol>
                <a:gridCol w="1061478">
                  <a:extLst>
                    <a:ext uri="{9D8B030D-6E8A-4147-A177-3AD203B41FA5}">
                      <a16:colId xmlns:a16="http://schemas.microsoft.com/office/drawing/2014/main" val="3688240327"/>
                    </a:ext>
                  </a:extLst>
                </a:gridCol>
                <a:gridCol w="1091145">
                  <a:extLst>
                    <a:ext uri="{9D8B030D-6E8A-4147-A177-3AD203B41FA5}">
                      <a16:colId xmlns:a16="http://schemas.microsoft.com/office/drawing/2014/main" val="3438255009"/>
                    </a:ext>
                  </a:extLst>
                </a:gridCol>
                <a:gridCol w="2465791">
                  <a:extLst>
                    <a:ext uri="{9D8B030D-6E8A-4147-A177-3AD203B41FA5}">
                      <a16:colId xmlns:a16="http://schemas.microsoft.com/office/drawing/2014/main" val="3744355229"/>
                    </a:ext>
                  </a:extLst>
                </a:gridCol>
                <a:gridCol w="1068069">
                  <a:extLst>
                    <a:ext uri="{9D8B030D-6E8A-4147-A177-3AD203B41FA5}">
                      <a16:colId xmlns:a16="http://schemas.microsoft.com/office/drawing/2014/main" val="2697836620"/>
                    </a:ext>
                  </a:extLst>
                </a:gridCol>
                <a:gridCol w="781273">
                  <a:extLst>
                    <a:ext uri="{9D8B030D-6E8A-4147-A177-3AD203B41FA5}">
                      <a16:colId xmlns:a16="http://schemas.microsoft.com/office/drawing/2014/main" val="2623583818"/>
                    </a:ext>
                  </a:extLst>
                </a:gridCol>
                <a:gridCol w="781273">
                  <a:extLst>
                    <a:ext uri="{9D8B030D-6E8A-4147-A177-3AD203B41FA5}">
                      <a16:colId xmlns:a16="http://schemas.microsoft.com/office/drawing/2014/main" val="3712056591"/>
                    </a:ext>
                  </a:extLst>
                </a:gridCol>
                <a:gridCol w="3481116">
                  <a:extLst>
                    <a:ext uri="{9D8B030D-6E8A-4147-A177-3AD203B41FA5}">
                      <a16:colId xmlns:a16="http://schemas.microsoft.com/office/drawing/2014/main" val="4121876925"/>
                    </a:ext>
                  </a:extLst>
                </a:gridCol>
              </a:tblGrid>
              <a:tr h="586294">
                <a:tc>
                  <a:txBody>
                    <a:bodyPr/>
                    <a:lstStyle/>
                    <a:p>
                      <a:pPr algn="l" fontAlgn="ctr"/>
                      <a:r>
                        <a:rPr lang="en-GB" sz="900" b="0" u="none" strike="noStrike" dirty="0">
                          <a:solidFill>
                            <a:schemeClr val="bg1"/>
                          </a:solidFill>
                          <a:effectLst/>
                          <a:latin typeface="+mn-lt"/>
                        </a:rPr>
                        <a:t>DATE</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BUYER</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TARGET</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DESCRIPTION</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i="0" u="none" strike="noStrike" dirty="0">
                          <a:solidFill>
                            <a:schemeClr val="bg1"/>
                          </a:solidFill>
                          <a:effectLst/>
                          <a:latin typeface="+mn-lt"/>
                          <a:ea typeface="Open Sans" panose="020B0606030504020204" pitchFamily="34" charset="0"/>
                          <a:cs typeface="Arial" panose="020B0604020202020204" pitchFamily="34" charset="0"/>
                        </a:rPr>
                        <a:t>SECTOR</a:t>
                      </a:r>
                    </a:p>
                  </a:txBody>
                  <a:tcPr anchor="ctr"/>
                </a:tc>
                <a:tc>
                  <a:txBody>
                    <a:bodyPr/>
                    <a:lstStyle/>
                    <a:p>
                      <a:pPr algn="ctr" fontAlgn="ctr"/>
                      <a:r>
                        <a:rPr lang="en-GB" sz="900" b="0" u="none" strike="noStrike" dirty="0">
                          <a:solidFill>
                            <a:schemeClr val="bg1"/>
                          </a:solidFill>
                          <a:effectLst/>
                          <a:latin typeface="+mn-lt"/>
                        </a:rPr>
                        <a:t>DEAL </a:t>
                      </a:r>
                      <a:br>
                        <a:rPr lang="en-GB" sz="900" b="0" u="none" strike="noStrike" dirty="0">
                          <a:solidFill>
                            <a:schemeClr val="bg1"/>
                          </a:solidFill>
                          <a:effectLst/>
                          <a:latin typeface="+mn-lt"/>
                        </a:rPr>
                      </a:br>
                      <a:r>
                        <a:rPr lang="en-GB" sz="900" b="0" u="none" strike="noStrike" dirty="0">
                          <a:solidFill>
                            <a:schemeClr val="bg1"/>
                          </a:solidFill>
                          <a:effectLst/>
                          <a:latin typeface="+mn-lt"/>
                        </a:rPr>
                        <a:t>SIZE</a:t>
                      </a:r>
                    </a:p>
                    <a:p>
                      <a:pPr algn="ctr" fontAlgn="ctr"/>
                      <a:r>
                        <a:rPr lang="en-GB" sz="900" b="0" u="none" strike="noStrike" dirty="0">
                          <a:solidFill>
                            <a:schemeClr val="bg1"/>
                          </a:solidFill>
                          <a:effectLst/>
                          <a:latin typeface="+mn-lt"/>
                        </a:rPr>
                        <a:t> ($'m)</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ctr" fontAlgn="ctr"/>
                      <a:r>
                        <a:rPr lang="en-GB" sz="900" b="0" i="0" u="none" strike="noStrike" dirty="0">
                          <a:solidFill>
                            <a:schemeClr val="bg1"/>
                          </a:solidFill>
                          <a:effectLst/>
                          <a:latin typeface="+mn-lt"/>
                          <a:ea typeface="Open Sans" panose="020B0606030504020204" pitchFamily="34" charset="0"/>
                          <a:cs typeface="Arial" panose="020B0604020202020204" pitchFamily="34" charset="0"/>
                        </a:rPr>
                        <a:t>EBITDA MULTIPLE (est.)</a:t>
                      </a:r>
                    </a:p>
                  </a:txBody>
                  <a:tcPr anchor="ctr"/>
                </a:tc>
                <a:tc>
                  <a:txBody>
                    <a:bodyPr/>
                    <a:lstStyle/>
                    <a:p>
                      <a:pPr algn="l" fontAlgn="ctr"/>
                      <a:r>
                        <a:rPr lang="en-GB" sz="900" b="0" u="none" strike="noStrike" dirty="0">
                          <a:solidFill>
                            <a:schemeClr val="bg1"/>
                          </a:solidFill>
                          <a:effectLst/>
                          <a:latin typeface="+mn-lt"/>
                        </a:rPr>
                        <a:t>TRANSACTION RATIONALE</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extLst>
                  <a:ext uri="{0D108BD9-81ED-4DB2-BD59-A6C34878D82A}">
                    <a16:rowId xmlns:a16="http://schemas.microsoft.com/office/drawing/2014/main" val="2888843439"/>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Arial"/>
                          <a:ea typeface="+mn-ea"/>
                          <a:cs typeface="+mn-cs"/>
                        </a:rPr>
                        <a:t>Nov-24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Atlantic International Corporation</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Staffing 360 Solutions</a:t>
                      </a:r>
                      <a:endParaRPr lang="bs-Latn-BA" sz="900" b="0" i="0" u="none" strike="noStrike" kern="1200" dirty="0">
                        <a:solidFill>
                          <a:srgbClr val="000000"/>
                        </a:solidFill>
                        <a:effectLst/>
                        <a:latin typeface="+mn-lt"/>
                        <a:ea typeface="+mn-ea"/>
                        <a:cs typeface="+mn-cs"/>
                      </a:endParaRPr>
                    </a:p>
                    <a:p>
                      <a:pPr algn="l" fontAlgn="t"/>
                      <a:r>
                        <a:rPr lang="en-GB" sz="900" b="0" i="0" u="none" strike="noStrike" kern="1200" dirty="0">
                          <a:solidFill>
                            <a:srgbClr val="000000"/>
                          </a:solidFill>
                          <a:effectLst/>
                          <a:latin typeface="+mn-lt"/>
                          <a:ea typeface="+mn-ea"/>
                          <a:cs typeface="+mn-cs"/>
                        </a:rPr>
                        <a:t>(</a:t>
                      </a:r>
                      <a:r>
                        <a:rPr lang="bs-Latn-BA" sz="900" b="0" i="0" u="none" strike="noStrike" kern="1200" dirty="0">
                          <a:solidFill>
                            <a:srgbClr val="000000"/>
                          </a:solidFill>
                          <a:effectLst/>
                          <a:latin typeface="+mn-lt"/>
                          <a:ea typeface="+mn-ea"/>
                          <a:cs typeface="+mn-cs"/>
                        </a:rPr>
                        <a:t>US</a:t>
                      </a:r>
                      <a:r>
                        <a:rPr lang="en-GB" sz="900" b="0" i="0" u="none" strike="noStrike" kern="1200" dirty="0">
                          <a:solidFill>
                            <a:srgbClr val="000000"/>
                          </a:solidFill>
                          <a:effectLst/>
                          <a:latin typeface="+mn-lt"/>
                          <a:ea typeface="+mn-ea"/>
                          <a:cs typeface="+mn-cs"/>
                        </a:rPr>
                        <a:t>)</a:t>
                      </a:r>
                    </a:p>
                  </a:txBody>
                  <a:tcPr anchor="ctr"/>
                </a:tc>
                <a:tc>
                  <a:txBody>
                    <a:bodyPr/>
                    <a:lstStyle/>
                    <a:p>
                      <a:pPr algn="l" fontAlgn="t"/>
                      <a:r>
                        <a:rPr lang="en-US" sz="900" b="0" i="0" u="none" strike="noStrike" kern="1200" dirty="0">
                          <a:solidFill>
                            <a:srgbClr val="000000"/>
                          </a:solidFill>
                          <a:effectLst/>
                          <a:latin typeface="+mn-lt"/>
                          <a:ea typeface="+mn-ea"/>
                          <a:cs typeface="+mn-cs"/>
                        </a:rPr>
                        <a:t>Operator of staffing solutions that delivers professional staffing, commercial staffing, and employer</a:t>
                      </a:r>
                      <a:r>
                        <a:rPr lang="bs-Latn-BA" sz="900" b="0" i="0" u="none" strike="noStrike" kern="1200" dirty="0">
                          <a:solidFill>
                            <a:srgbClr val="000000"/>
                          </a:solidFill>
                          <a:effectLst/>
                          <a:latin typeface="+mn-lt"/>
                          <a:ea typeface="+mn-ea"/>
                          <a:cs typeface="+mn-cs"/>
                        </a:rPr>
                        <a:t>-</a:t>
                      </a:r>
                      <a:r>
                        <a:rPr lang="en-US" sz="900" b="0" i="0" u="none" strike="noStrike" kern="1200" dirty="0">
                          <a:solidFill>
                            <a:srgbClr val="000000"/>
                          </a:solidFill>
                          <a:effectLst/>
                          <a:latin typeface="+mn-lt"/>
                          <a:ea typeface="+mn-ea"/>
                          <a:cs typeface="+mn-cs"/>
                        </a:rPr>
                        <a:t>of</a:t>
                      </a:r>
                      <a:r>
                        <a:rPr lang="bs-Latn-BA" sz="900" b="0" i="0" u="none" strike="noStrike" kern="1200" dirty="0">
                          <a:solidFill>
                            <a:srgbClr val="000000"/>
                          </a:solidFill>
                          <a:effectLst/>
                          <a:latin typeface="+mn-lt"/>
                          <a:ea typeface="+mn-ea"/>
                          <a:cs typeface="+mn-cs"/>
                        </a:rPr>
                        <a:t>-</a:t>
                      </a:r>
                      <a:r>
                        <a:rPr lang="en-US" sz="900" b="0" i="0" u="none" strike="noStrike" kern="1200" dirty="0">
                          <a:solidFill>
                            <a:srgbClr val="000000"/>
                          </a:solidFill>
                          <a:effectLst/>
                          <a:latin typeface="+mn-lt"/>
                          <a:ea typeface="+mn-ea"/>
                          <a:cs typeface="+mn-cs"/>
                        </a:rPr>
                        <a:t>record services for accounting, finance, IT, engineering, administration, and commercial roles. </a:t>
                      </a:r>
                    </a:p>
                  </a:txBody>
                  <a:tcPr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mn-lt"/>
                          <a:ea typeface="+mn-ea"/>
                          <a:cs typeface="+mn-cs"/>
                        </a:rPr>
                        <a:t>Other Workforce Solutions</a:t>
                      </a:r>
                      <a:endParaRPr kumimoji="0" lang="en-GB" sz="900" b="0" i="0" u="none" strike="noStrike" kern="1200" cap="none" spc="0" normalizeH="0" baseline="0" noProof="0" dirty="0">
                        <a:ln>
                          <a:noFill/>
                        </a:ln>
                        <a:solidFill>
                          <a:srgbClr val="000000"/>
                        </a:solidFill>
                        <a:effectLst/>
                        <a:highlight>
                          <a:srgbClr val="FFFF00"/>
                        </a:highlight>
                        <a:uLnTx/>
                        <a:uFillTx/>
                        <a:latin typeface="+mn-lt"/>
                        <a:ea typeface="+mn-ea"/>
                        <a:cs typeface="+mn-cs"/>
                      </a:endParaRPr>
                    </a:p>
                  </a:txBody>
                  <a:tcPr anchor="ctr"/>
                </a:tc>
                <a:tc>
                  <a:txBody>
                    <a:bodyPr/>
                    <a:lstStyle/>
                    <a:p>
                      <a:pPr algn="ctr" fontAlgn="t"/>
                      <a:r>
                        <a:rPr lang="bs-Latn-BA" sz="900" b="0" i="0" u="none" strike="noStrike" dirty="0">
                          <a:solidFill>
                            <a:srgbClr val="000000"/>
                          </a:solidFill>
                          <a:effectLst/>
                          <a:latin typeface="+mn-lt"/>
                        </a:rPr>
                        <a:t>25.0</a:t>
                      </a:r>
                      <a:endParaRPr lang="en-GB" sz="900" b="0" i="0" u="none" strike="noStrike" dirty="0">
                        <a:solidFill>
                          <a:srgbClr val="000000"/>
                        </a:solidFill>
                        <a:effectLst/>
                        <a:latin typeface="+mn-lt"/>
                      </a:endParaRPr>
                    </a:p>
                  </a:txBody>
                  <a:tcPr anchor="ctr"/>
                </a:tc>
                <a:tc>
                  <a:txBody>
                    <a:bodyPr/>
                    <a:lstStyle/>
                    <a:p>
                      <a:pPr algn="ctr" fontAlgn="t"/>
                      <a:r>
                        <a:rPr lang="en-GB" sz="900" b="0" i="0" u="none" strike="noStrike" dirty="0">
                          <a:solidFill>
                            <a:srgbClr val="000000"/>
                          </a:solidFill>
                          <a:effectLst/>
                          <a:latin typeface="+mn-lt"/>
                        </a:rPr>
                        <a:t>n</a:t>
                      </a:r>
                      <a:r>
                        <a:rPr lang="bs-Latn-BA" sz="900" b="0" i="0" u="none" strike="noStrike" dirty="0">
                          <a:solidFill>
                            <a:srgbClr val="000000"/>
                          </a:solidFill>
                          <a:effectLst/>
                          <a:latin typeface="+mn-lt"/>
                        </a:rPr>
                        <a:t>m</a:t>
                      </a:r>
                      <a:endParaRPr lang="en-GB" sz="900" b="0" i="0" u="none" strike="noStrike" dirty="0">
                        <a:solidFill>
                          <a:srgbClr val="000000"/>
                        </a:solidFill>
                        <a:effectLst/>
                        <a:latin typeface="+mn-lt"/>
                      </a:endParaRPr>
                    </a:p>
                  </a:txBody>
                  <a:tcPr anchor="ctr"/>
                </a:tc>
                <a:tc>
                  <a:txBody>
                    <a:bodyPr/>
                    <a:lstStyle/>
                    <a:p>
                      <a:pPr algn="l" fontAlgn="t"/>
                      <a:r>
                        <a:rPr lang="en-US" sz="900" b="0" i="0" u="none" strike="noStrike" kern="1200" dirty="0">
                          <a:solidFill>
                            <a:srgbClr val="000000"/>
                          </a:solidFill>
                          <a:effectLst/>
                          <a:latin typeface="+mn-lt"/>
                          <a:ea typeface="+mn-ea"/>
                          <a:cs typeface="+mn-cs"/>
                        </a:rPr>
                        <a:t>The merger provides a unique opportunity to increase Atlantic's business by approximately 50 percent to an annualized revenue run rate of approx. $620 million and will allow it to become an even bigger force in the broad staffing sector.	</a:t>
                      </a:r>
                      <a:endParaRPr lang="en-US" sz="900" b="0" i="0" u="none" strike="noStrike" kern="1200" dirty="0">
                        <a:solidFill>
                          <a:srgbClr val="000000"/>
                        </a:solidFill>
                        <a:effectLst/>
                        <a:highlight>
                          <a:srgbClr val="FFFF00"/>
                        </a:highlight>
                        <a:latin typeface="+mn-lt"/>
                        <a:ea typeface="+mn-ea"/>
                        <a:cs typeface="+mn-cs"/>
                      </a:endParaRPr>
                    </a:p>
                  </a:txBody>
                  <a:tcPr anchor="ctr"/>
                </a:tc>
                <a:extLst>
                  <a:ext uri="{0D108BD9-81ED-4DB2-BD59-A6C34878D82A}">
                    <a16:rowId xmlns:a16="http://schemas.microsoft.com/office/drawing/2014/main" val="830421758"/>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a:ln>
                            <a:noFill/>
                          </a:ln>
                          <a:solidFill>
                            <a:srgbClr val="000000"/>
                          </a:solidFill>
                          <a:effectLst/>
                          <a:uLnTx/>
                          <a:uFillTx/>
                          <a:latin typeface="+mn-lt"/>
                          <a:ea typeface="+mn-ea"/>
                          <a:cs typeface="+mn-cs"/>
                        </a:rPr>
                        <a:t>Nov-24</a:t>
                      </a:r>
                      <a:endParaRPr kumimoji="0" lang="en-GB" sz="900" b="0" i="0" u="none" strike="noStrike" kern="1200" cap="none" spc="0" normalizeH="0" baseline="0" noProof="0" dirty="0">
                        <a:ln>
                          <a:noFill/>
                        </a:ln>
                        <a:solidFill>
                          <a:srgbClr val="000000"/>
                        </a:solidFill>
                        <a:effectLst/>
                        <a:uLnTx/>
                        <a:uFillTx/>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PeopleX</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(Japan)</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Active Connector</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(Japan)</a:t>
                      </a:r>
                      <a:endParaRPr lang="en-US" sz="900" b="0" i="0" u="none" strike="noStrike" kern="1200" dirty="0">
                        <a:solidFill>
                          <a:srgbClr val="000000"/>
                        </a:solidFill>
                        <a:effectLst/>
                        <a:latin typeface="+mn-lt"/>
                        <a:ea typeface="+mn-ea"/>
                        <a:cs typeface="+mn-cs"/>
                      </a:endParaRPr>
                    </a:p>
                  </a:txBody>
                  <a:tcPr anchor="ctr"/>
                </a:tc>
                <a:tc>
                  <a:txBody>
                    <a:bodyPr/>
                    <a:lstStyle/>
                    <a:p>
                      <a:r>
                        <a:rPr lang="en-US" sz="900" b="0" i="0" u="none" strike="noStrike" kern="1200" dirty="0">
                          <a:solidFill>
                            <a:srgbClr val="000000"/>
                          </a:solidFill>
                          <a:effectLst/>
                          <a:latin typeface="+mn-lt"/>
                          <a:ea typeface="+mn-ea"/>
                          <a:cs typeface="+mn-cs"/>
                        </a:rPr>
                        <a:t>Provider of recruitment services that connects international IT engineers with Japanese start-up companies and offers recruitment strategy consultation to match job seekers with employers.</a:t>
                      </a:r>
                    </a:p>
                  </a:txBody>
                  <a:tcPr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mn-lt"/>
                          <a:ea typeface="+mn-ea"/>
                          <a:cs typeface="+mn-cs"/>
                        </a:rPr>
                        <a:t>IT Staffing</a:t>
                      </a:r>
                      <a:endParaRPr kumimoji="0" lang="en-GB" sz="900" b="0" i="0" u="none" strike="noStrike" kern="1200" cap="none" spc="0" normalizeH="0" baseline="0" noProof="0" dirty="0">
                        <a:ln>
                          <a:noFill/>
                        </a:ln>
                        <a:solidFill>
                          <a:srgbClr val="000000"/>
                        </a:solidFill>
                        <a:effectLst/>
                        <a:highlight>
                          <a:srgbClr val="FFFF00"/>
                        </a:highlight>
                        <a:uLnTx/>
                        <a:uFillTx/>
                        <a:latin typeface="Arial"/>
                        <a:ea typeface="+mn-ea"/>
                        <a:cs typeface="+mn-cs"/>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kern="1200" dirty="0">
                          <a:solidFill>
                            <a:srgbClr val="000000"/>
                          </a:solidFill>
                          <a:effectLst/>
                          <a:latin typeface="+mn-lt"/>
                          <a:ea typeface="+mn-ea"/>
                          <a:cs typeface="+mn-cs"/>
                        </a:rPr>
                        <a:t>By integrating PeopleX Inc.’s advanced HR technology, Active Connector enhances its ability to deliver precise, tailored job matches while expanding access to a wider range of job opportunities.</a:t>
                      </a:r>
                      <a:endParaRPr lang="en-US" sz="900" b="0" i="0" u="none" strike="noStrike" kern="1200" dirty="0">
                        <a:solidFill>
                          <a:srgbClr val="000000"/>
                        </a:solidFill>
                        <a:effectLst/>
                        <a:highlight>
                          <a:srgbClr val="FFFF00"/>
                        </a:highlight>
                        <a:latin typeface="+mn-lt"/>
                        <a:ea typeface="+mn-ea"/>
                        <a:cs typeface="+mn-cs"/>
                      </a:endParaRPr>
                    </a:p>
                  </a:txBody>
                  <a:tcPr anchor="ctr"/>
                </a:tc>
                <a:extLst>
                  <a:ext uri="{0D108BD9-81ED-4DB2-BD59-A6C34878D82A}">
                    <a16:rowId xmlns:a16="http://schemas.microsoft.com/office/drawing/2014/main" val="3120049347"/>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mn-lt"/>
                          <a:ea typeface="+mn-ea"/>
                          <a:cs typeface="+mn-cs"/>
                        </a:rPr>
                        <a:t>Nov-24</a:t>
                      </a:r>
                      <a:endParaRPr kumimoji="0" lang="en-GB" sz="900" b="0" i="0" u="none" strike="noStrike" kern="1200" cap="none" spc="0" normalizeH="0" baseline="0" noProof="0" dirty="0">
                        <a:ln>
                          <a:noFill/>
                        </a:ln>
                        <a:solidFill>
                          <a:srgbClr val="000000"/>
                        </a:solidFill>
                        <a:effectLst/>
                        <a:uLnTx/>
                        <a:uFillTx/>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emagine Consulting</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(Denmark)</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Allgeier Experts</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(Germany)</a:t>
                      </a:r>
                      <a:endParaRPr lang="en-US"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specialist staffing and recruitment services offering freelance, full-time, and temporary placements, along with personnel consulting for IT, business, and engineering companies.</a:t>
                      </a:r>
                    </a:p>
                  </a:txBody>
                  <a:tcPr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mn-lt"/>
                          <a:ea typeface="+mn-ea"/>
                          <a:cs typeface="+mn-cs"/>
                        </a:rPr>
                        <a:t>IT Staffing</a:t>
                      </a:r>
                      <a:endParaRPr kumimoji="0" lang="en-GB" sz="900" b="0" i="0" u="none" strike="noStrike" kern="1200" cap="none" spc="0" normalizeH="0" baseline="0" noProof="0" dirty="0">
                        <a:ln>
                          <a:noFill/>
                        </a:ln>
                        <a:solidFill>
                          <a:srgbClr val="000000"/>
                        </a:solidFill>
                        <a:effectLst/>
                        <a:highlight>
                          <a:srgbClr val="FFFF00"/>
                        </a:highlight>
                        <a:uLnTx/>
                        <a:uFillTx/>
                        <a:latin typeface="Arial"/>
                        <a:ea typeface="+mn-ea"/>
                        <a:cs typeface="+mn-cs"/>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kern="1200" dirty="0">
                          <a:solidFill>
                            <a:srgbClr val="000000"/>
                          </a:solidFill>
                          <a:effectLst/>
                          <a:latin typeface="+mn-lt"/>
                          <a:ea typeface="+mn-ea"/>
                          <a:cs typeface="+mn-cs"/>
                        </a:rPr>
                        <a:t>The strategic acquisition marks a key milestone in emagine’s efforts to strengthen its presence in the German market.</a:t>
                      </a:r>
                      <a:endParaRPr lang="en-US" sz="900" b="0" i="0" u="none" strike="noStrike" kern="1200" dirty="0">
                        <a:solidFill>
                          <a:srgbClr val="000000"/>
                        </a:solidFill>
                        <a:effectLst/>
                        <a:highlight>
                          <a:srgbClr val="FFFF00"/>
                        </a:highlight>
                        <a:latin typeface="+mn-lt"/>
                        <a:ea typeface="+mn-ea"/>
                        <a:cs typeface="+mn-cs"/>
                      </a:endParaRPr>
                    </a:p>
                  </a:txBody>
                  <a:tcPr anchor="ctr"/>
                </a:tc>
                <a:extLst>
                  <a:ext uri="{0D108BD9-81ED-4DB2-BD59-A6C34878D82A}">
                    <a16:rowId xmlns:a16="http://schemas.microsoft.com/office/drawing/2014/main" val="411440133"/>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Arial"/>
                          <a:ea typeface="+mn-ea"/>
                          <a:cs typeface="+mn-cs"/>
                        </a:rPr>
                        <a:t>Dec-24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Conexus Search</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US"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CV Resources</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staffing services that specializes in recruiting for accounting, finance, human resources, and administrative positions across permanent, contract, and temporary employment</a:t>
                      </a:r>
                      <a:r>
                        <a:rPr lang="bs-Latn-BA" sz="900" b="0" i="0" u="none" strike="noStrike" kern="1200" dirty="0">
                          <a:solidFill>
                            <a:srgbClr val="000000"/>
                          </a:solidFill>
                          <a:effectLst/>
                          <a:latin typeface="+mn-lt"/>
                          <a:ea typeface="+mn-ea"/>
                          <a:cs typeface="+mn-cs"/>
                        </a:rPr>
                        <a:t>.</a:t>
                      </a:r>
                      <a:endParaRPr lang="en-GB" sz="900" b="0" i="0" u="none" strike="noStrike" kern="1200" dirty="0">
                        <a:solidFill>
                          <a:srgbClr val="000000"/>
                        </a:solidFill>
                        <a:effectLst/>
                        <a:latin typeface="+mn-lt"/>
                        <a:ea typeface="+mn-ea"/>
                        <a:cs typeface="+mn-cs"/>
                      </a:endParaRPr>
                    </a:p>
                  </a:txBody>
                  <a:tcPr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mn-lt"/>
                          <a:ea typeface="+mn-ea"/>
                          <a:cs typeface="+mn-cs"/>
                        </a:rPr>
                        <a:t>Professional Staffing</a:t>
                      </a:r>
                      <a:endParaRPr kumimoji="0" lang="en-GB" sz="900" b="0" i="0" u="none" strike="noStrike" kern="1200" cap="none" spc="0" normalizeH="0" baseline="0" noProof="0" dirty="0">
                        <a:ln>
                          <a:noFill/>
                        </a:ln>
                        <a:solidFill>
                          <a:srgbClr val="000000"/>
                        </a:solidFill>
                        <a:effectLst/>
                        <a:highlight>
                          <a:srgbClr val="FFFF00"/>
                        </a:highlight>
                        <a:uLnTx/>
                        <a:uFillTx/>
                        <a:latin typeface="+mn-lt"/>
                        <a:ea typeface="+mn-ea"/>
                        <a:cs typeface="+mn-cs"/>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kern="1200" dirty="0">
                          <a:solidFill>
                            <a:srgbClr val="000000"/>
                          </a:solidFill>
                          <a:effectLst/>
                          <a:latin typeface="+mn-lt"/>
                          <a:ea typeface="+mn-ea"/>
                          <a:cs typeface="+mn-cs"/>
                        </a:rPr>
                        <a:t>This acquisition allows Conexus Search to broaden its service offerings and deepen its expertise in the finance space, particularly in addressing staffing needs at both the staff and senior staff levels, areas previously outside the scope of its services.</a:t>
                      </a:r>
                      <a:endParaRPr lang="en-GB" sz="900" b="0" i="0" u="none" strike="noStrike" kern="1200" dirty="0">
                        <a:solidFill>
                          <a:srgbClr val="000000"/>
                        </a:solidFill>
                        <a:effectLst/>
                        <a:highlight>
                          <a:srgbClr val="FFFF00"/>
                        </a:highlight>
                        <a:latin typeface="+mn-lt"/>
                        <a:ea typeface="+mn-ea"/>
                        <a:cs typeface="+mn-cs"/>
                      </a:endParaRPr>
                    </a:p>
                  </a:txBody>
                  <a:tcPr anchor="ctr"/>
                </a:tc>
                <a:extLst>
                  <a:ext uri="{0D108BD9-81ED-4DB2-BD59-A6C34878D82A}">
                    <a16:rowId xmlns:a16="http://schemas.microsoft.com/office/drawing/2014/main" val="882784353"/>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Arial"/>
                          <a:ea typeface="+mn-ea"/>
                          <a:cs typeface="+mn-cs"/>
                        </a:rPr>
                        <a:t>Dec-24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Aya Healthcare</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Cross Country Healthcare</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marL="0" algn="l" defTabSz="914400" rtl="0" eaLnBrk="1" fontAlgn="t" latinLnBrk="0" hangingPunct="1"/>
                      <a:r>
                        <a:rPr lang="en-US" sz="900" b="0" i="0" u="none" strike="noStrike" kern="1200" dirty="0">
                          <a:solidFill>
                            <a:srgbClr val="000000"/>
                          </a:solidFill>
                          <a:effectLst/>
                          <a:latin typeface="+mn-lt"/>
                          <a:ea typeface="+mn-ea"/>
                          <a:cs typeface="+mn-cs"/>
                        </a:rPr>
                        <a:t>Provider of total talent management services offering workforce solutions, contingent staffing, permanent placement, and consultative services through nurse, allied, and physician staffing for healthcare clients.</a:t>
                      </a:r>
                      <a:endParaRPr lang="en-GB" sz="900" b="0" i="0" u="none" strike="noStrike" kern="1200" dirty="0">
                        <a:solidFill>
                          <a:srgbClr val="000000"/>
                        </a:solidFill>
                        <a:effectLst/>
                        <a:latin typeface="+mn-lt"/>
                        <a:ea typeface="+mn-ea"/>
                        <a:cs typeface="+mn-cs"/>
                      </a:endParaRPr>
                    </a:p>
                  </a:txBody>
                  <a:tcPr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mn-lt"/>
                          <a:ea typeface="+mn-ea"/>
                          <a:cs typeface="+mn-cs"/>
                        </a:rPr>
                        <a:t>Healthcare Staffing</a:t>
                      </a:r>
                      <a:endParaRPr kumimoji="0" lang="en-GB" sz="900" b="0" i="0" u="none" strike="noStrike" kern="1200" cap="none" spc="0" normalizeH="0" baseline="0" noProof="0" dirty="0">
                        <a:ln>
                          <a:noFill/>
                        </a:ln>
                        <a:solidFill>
                          <a:srgbClr val="000000"/>
                        </a:solidFill>
                        <a:effectLst/>
                        <a:highlight>
                          <a:srgbClr val="FFFF00"/>
                        </a:highlight>
                        <a:uLnTx/>
                        <a:uFillTx/>
                        <a:latin typeface="+mn-lt"/>
                        <a:ea typeface="+mn-ea"/>
                        <a:cs typeface="+mn-cs"/>
                      </a:endParaRPr>
                    </a:p>
                  </a:txBody>
                  <a:tcPr anchor="ctr"/>
                </a:tc>
                <a:tc>
                  <a:txBody>
                    <a:bodyPr/>
                    <a:lstStyle/>
                    <a:p>
                      <a:pPr algn="ctr" fontAlgn="t"/>
                      <a:r>
                        <a:rPr lang="bs-Latn-BA" sz="900" b="0" i="0" u="none" strike="noStrike" dirty="0">
                          <a:solidFill>
                            <a:srgbClr val="000000"/>
                          </a:solidFill>
                          <a:effectLst/>
                          <a:latin typeface="+mn-lt"/>
                        </a:rPr>
                        <a:t>615.0</a:t>
                      </a:r>
                      <a:endParaRPr lang="en-GB" sz="900" b="0" i="0" u="none" strike="noStrike" dirty="0">
                        <a:solidFill>
                          <a:srgbClr val="000000"/>
                        </a:solidFill>
                        <a:effectLst/>
                        <a:latin typeface="+mn-lt"/>
                      </a:endParaRPr>
                    </a:p>
                  </a:txBody>
                  <a:tcPr anchor="ctr"/>
                </a:tc>
                <a:tc>
                  <a:txBody>
                    <a:bodyPr/>
                    <a:lstStyle/>
                    <a:p>
                      <a:pPr algn="ctr" fontAlgn="t"/>
                      <a:r>
                        <a:rPr lang="bs-Latn-BA" sz="900" b="0" i="0" u="none" strike="noStrike" dirty="0">
                          <a:solidFill>
                            <a:srgbClr val="000000"/>
                          </a:solidFill>
                          <a:effectLst/>
                          <a:latin typeface="+mn-lt"/>
                        </a:rPr>
                        <a:t>10.1</a:t>
                      </a:r>
                      <a:endParaRPr lang="en-GB" sz="900" b="0" i="0" u="none" strike="noStrike" dirty="0">
                        <a:solidFill>
                          <a:srgbClr val="000000"/>
                        </a:solidFill>
                        <a:effectLst/>
                        <a:latin typeface="+mn-lt"/>
                      </a:endParaRPr>
                    </a:p>
                  </a:txBody>
                  <a:tcPr anchor="ctr"/>
                </a:tc>
                <a:tc>
                  <a:txBody>
                    <a:bodyPr/>
                    <a:lstStyle/>
                    <a:p>
                      <a:pPr algn="l" fontAlgn="t"/>
                      <a:r>
                        <a:rPr lang="en-US" sz="900" b="0" i="0" u="none" strike="noStrike" kern="1200" dirty="0">
                          <a:solidFill>
                            <a:srgbClr val="000000"/>
                          </a:solidFill>
                          <a:effectLst/>
                          <a:latin typeface="+mn-lt"/>
                          <a:ea typeface="+mn-ea"/>
                          <a:cs typeface="+mn-cs"/>
                        </a:rPr>
                        <a:t>The deal helps Aya to diversify its coverage to include the company's clinical services in non-clinical settings, including schools and homes, in addition to travel nursing and allied health, per diem, permanent staff hiring, interim leadership, locum tenens and non-clinical professionals in all 50 states</a:t>
                      </a:r>
                      <a:r>
                        <a:rPr lang="bs-Latn-BA" sz="900" b="0" i="0" u="none" strike="noStrike" kern="1200" dirty="0">
                          <a:solidFill>
                            <a:srgbClr val="000000"/>
                          </a:solidFill>
                          <a:effectLst/>
                          <a:latin typeface="+mn-lt"/>
                          <a:ea typeface="+mn-ea"/>
                          <a:cs typeface="+mn-cs"/>
                        </a:rPr>
                        <a:t>.</a:t>
                      </a:r>
                      <a:endParaRPr lang="en-GB" sz="900" b="0" i="0" u="none" strike="noStrike" kern="1200" dirty="0">
                        <a:solidFill>
                          <a:srgbClr val="000000"/>
                        </a:solidFill>
                        <a:effectLst/>
                        <a:highlight>
                          <a:srgbClr val="FFFF00"/>
                        </a:highlight>
                        <a:latin typeface="+mn-lt"/>
                        <a:ea typeface="+mn-ea"/>
                        <a:cs typeface="+mn-cs"/>
                      </a:endParaRPr>
                    </a:p>
                  </a:txBody>
                  <a:tcPr anchor="ctr"/>
                </a:tc>
                <a:extLst>
                  <a:ext uri="{0D108BD9-81ED-4DB2-BD59-A6C34878D82A}">
                    <a16:rowId xmlns:a16="http://schemas.microsoft.com/office/drawing/2014/main" val="2305777422"/>
                  </a:ext>
                </a:extLst>
              </a:tr>
            </a:tbl>
          </a:graphicData>
        </a:graphic>
      </p:graphicFrame>
      <p:sp>
        <p:nvSpPr>
          <p:cNvPr id="13" name="Text Placeholder 3">
            <a:extLst>
              <a:ext uri="{FF2B5EF4-FFF2-40B4-BE49-F238E27FC236}">
                <a16:creationId xmlns:a16="http://schemas.microsoft.com/office/drawing/2014/main" id="{EE2A6A79-4BEA-A41D-9799-1FF1C081C0E1}"/>
              </a:ext>
            </a:extLst>
          </p:cNvPr>
          <p:cNvSpPr>
            <a:spLocks noGrp="1"/>
          </p:cNvSpPr>
          <p:nvPr>
            <p:ph type="body" sz="quarter" idx="10"/>
          </p:nvPr>
        </p:nvSpPr>
        <p:spPr>
          <a:xfrm>
            <a:off x="924954" y="436883"/>
            <a:ext cx="6240462" cy="563414"/>
          </a:xfrm>
        </p:spPr>
        <p:txBody>
          <a:bodyPr/>
          <a:lstStyle/>
          <a:p>
            <a:r>
              <a:rPr lang="en-US" dirty="0">
                <a:latin typeface="+mn-lt"/>
              </a:rPr>
              <a:t>Selected M&amp;A transactions</a:t>
            </a:r>
          </a:p>
        </p:txBody>
      </p:sp>
      <p:sp>
        <p:nvSpPr>
          <p:cNvPr id="3" name="Text Placeholder 2">
            <a:extLst>
              <a:ext uri="{FF2B5EF4-FFF2-40B4-BE49-F238E27FC236}">
                <a16:creationId xmlns:a16="http://schemas.microsoft.com/office/drawing/2014/main" id="{281B8A8A-5E7C-F6BC-376E-6860AAE937B9}"/>
              </a:ext>
            </a:extLst>
          </p:cNvPr>
          <p:cNvSpPr>
            <a:spLocks noGrp="1"/>
          </p:cNvSpPr>
          <p:nvPr>
            <p:ph type="body" sz="quarter" idx="4294967295"/>
          </p:nvPr>
        </p:nvSpPr>
        <p:spPr>
          <a:xfrm>
            <a:off x="8452410" y="6428348"/>
            <a:ext cx="3637990" cy="292180"/>
          </a:xfrm>
        </p:spPr>
        <p:txBody>
          <a:bodyPr>
            <a:normAutofit fontScale="55000" lnSpcReduction="20000"/>
          </a:bodyPr>
          <a:lstStyle/>
          <a:p>
            <a:r>
              <a:rPr lang="en-GB" dirty="0"/>
              <a:t>ESG Sector Review</a:t>
            </a:r>
          </a:p>
        </p:txBody>
      </p:sp>
      <p:sp>
        <p:nvSpPr>
          <p:cNvPr id="17" name="Slide Number Placeholder 3">
            <a:extLst>
              <a:ext uri="{FF2B5EF4-FFF2-40B4-BE49-F238E27FC236}">
                <a16:creationId xmlns:a16="http://schemas.microsoft.com/office/drawing/2014/main" id="{DB340761-0892-97A7-7AA1-C4B3644488C0}"/>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14</a:t>
            </a:fld>
            <a:endParaRPr lang="en-GB" sz="1000" i="0" kern="1200" dirty="0">
              <a:solidFill>
                <a:schemeClr val="bg1"/>
              </a:solidFill>
              <a:ea typeface="Verdana" panose="020B0604030504040204" pitchFamily="34" charset="0"/>
              <a:cs typeface="+mn-cs"/>
            </a:endParaRPr>
          </a:p>
        </p:txBody>
      </p:sp>
      <p:sp>
        <p:nvSpPr>
          <p:cNvPr id="2" name="Text Placeholder 4">
            <a:extLst>
              <a:ext uri="{FF2B5EF4-FFF2-40B4-BE49-F238E27FC236}">
                <a16:creationId xmlns:a16="http://schemas.microsoft.com/office/drawing/2014/main" id="{60CB273C-0DFF-D630-08B8-7F1A6E866DC0}"/>
              </a:ext>
            </a:extLst>
          </p:cNvPr>
          <p:cNvSpPr txBox="1">
            <a:spLocks/>
          </p:cNvSpPr>
          <p:nvPr/>
        </p:nvSpPr>
        <p:spPr>
          <a:xfrm>
            <a:off x="8753680" y="6442396"/>
            <a:ext cx="3637990" cy="29218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regular"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regular"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regular"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Workforce Solutions Review</a:t>
            </a:r>
          </a:p>
        </p:txBody>
      </p:sp>
      <p:cxnSp>
        <p:nvCxnSpPr>
          <p:cNvPr id="8" name="Straight Connector 7">
            <a:extLst>
              <a:ext uri="{FF2B5EF4-FFF2-40B4-BE49-F238E27FC236}">
                <a16:creationId xmlns:a16="http://schemas.microsoft.com/office/drawing/2014/main" id="{EFB2C0B8-CA81-2C5D-B24C-DB653A0CB42B}"/>
              </a:ext>
            </a:extLst>
          </p:cNvPr>
          <p:cNvCxnSpPr/>
          <p:nvPr/>
        </p:nvCxnSpPr>
        <p:spPr>
          <a:xfrm>
            <a:off x="8252142" y="6428348"/>
            <a:ext cx="0" cy="3098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E7E8ACD9-20BD-6065-EC13-C75C76AEEB7D}"/>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14</a:t>
            </a:fld>
            <a:endParaRPr lang="en-GB" sz="1000" i="0" kern="1200" dirty="0">
              <a:solidFill>
                <a:schemeClr val="bg1"/>
              </a:solidFill>
              <a:ea typeface="Verdana" panose="020B0604030504040204" pitchFamily="34" charset="0"/>
              <a:cs typeface="+mn-cs"/>
            </a:endParaRPr>
          </a:p>
        </p:txBody>
      </p:sp>
      <p:sp>
        <p:nvSpPr>
          <p:cNvPr id="6" name="Text Placeholder 2">
            <a:extLst>
              <a:ext uri="{FF2B5EF4-FFF2-40B4-BE49-F238E27FC236}">
                <a16:creationId xmlns:a16="http://schemas.microsoft.com/office/drawing/2014/main" id="{5062C2B7-C573-604F-B45E-5355859FC7DE}"/>
              </a:ext>
            </a:extLst>
          </p:cNvPr>
          <p:cNvSpPr txBox="1">
            <a:spLocks/>
          </p:cNvSpPr>
          <p:nvPr/>
        </p:nvSpPr>
        <p:spPr>
          <a:xfrm>
            <a:off x="8393457" y="6444392"/>
            <a:ext cx="3638550" cy="292100"/>
          </a:xfrm>
          <a:prstGeom prst="rect">
            <a:avLst/>
          </a:prstGeom>
          <a:ln>
            <a:noFill/>
            <a:prstDash val="sysDo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chemeClr val="bg1"/>
                </a:solidFill>
              </a:rPr>
              <a:t>Workforce Solutions | M&amp;A Review</a:t>
            </a:r>
          </a:p>
        </p:txBody>
      </p:sp>
      <p:sp>
        <p:nvSpPr>
          <p:cNvPr id="7" name="Title 8">
            <a:extLst>
              <a:ext uri="{FF2B5EF4-FFF2-40B4-BE49-F238E27FC236}">
                <a16:creationId xmlns:a16="http://schemas.microsoft.com/office/drawing/2014/main" id="{47F2CE37-09D6-ECFA-2CE0-B978D1CF7FCF}"/>
              </a:ext>
            </a:extLst>
          </p:cNvPr>
          <p:cNvSpPr txBox="1">
            <a:spLocks/>
          </p:cNvSpPr>
          <p:nvPr/>
        </p:nvSpPr>
        <p:spPr>
          <a:xfrm>
            <a:off x="7265442" y="6459880"/>
            <a:ext cx="1056168" cy="292180"/>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H</a:t>
            </a:r>
            <a:r>
              <a:rPr lang="bs-Latn-BA" dirty="0"/>
              <a:t>2</a:t>
            </a:r>
            <a:r>
              <a:rPr lang="en-GB" dirty="0"/>
              <a:t> 202</a:t>
            </a:r>
            <a:r>
              <a:rPr lang="bs-Latn-BA" dirty="0"/>
              <a:t>4</a:t>
            </a:r>
            <a:endParaRPr lang="en-GB" dirty="0"/>
          </a:p>
        </p:txBody>
      </p:sp>
    </p:spTree>
    <p:extLst>
      <p:ext uri="{BB962C8B-B14F-4D97-AF65-F5344CB8AC3E}">
        <p14:creationId xmlns:p14="http://schemas.microsoft.com/office/powerpoint/2010/main" val="240374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401B4-9BAF-E014-2AF0-8ECEDD3082E7}"/>
            </a:ext>
          </a:extLst>
        </p:cNvPr>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344D4E04-77A7-0CBF-B747-DF74A414B88B}"/>
              </a:ext>
            </a:extLst>
          </p:cNvPr>
          <p:cNvGraphicFramePr>
            <a:graphicFrameLocks noGrp="1"/>
          </p:cNvGraphicFramePr>
          <p:nvPr>
            <p:extLst>
              <p:ext uri="{D42A27DB-BD31-4B8C-83A1-F6EECF244321}">
                <p14:modId xmlns:p14="http://schemas.microsoft.com/office/powerpoint/2010/main" val="2027811469"/>
              </p:ext>
            </p:extLst>
          </p:nvPr>
        </p:nvGraphicFramePr>
        <p:xfrm>
          <a:off x="374905" y="1091701"/>
          <a:ext cx="11340001" cy="3055174"/>
        </p:xfrm>
        <a:graphic>
          <a:graphicData uri="http://schemas.openxmlformats.org/drawingml/2006/table">
            <a:tbl>
              <a:tblPr firstRow="1" bandRow="1">
                <a:tableStyleId>{073A0DAA-6AF3-43AB-8588-CEC1D06C72B9}</a:tableStyleId>
              </a:tblPr>
              <a:tblGrid>
                <a:gridCol w="609856">
                  <a:extLst>
                    <a:ext uri="{9D8B030D-6E8A-4147-A177-3AD203B41FA5}">
                      <a16:colId xmlns:a16="http://schemas.microsoft.com/office/drawing/2014/main" val="209502506"/>
                    </a:ext>
                  </a:extLst>
                </a:gridCol>
                <a:gridCol w="1061478">
                  <a:extLst>
                    <a:ext uri="{9D8B030D-6E8A-4147-A177-3AD203B41FA5}">
                      <a16:colId xmlns:a16="http://schemas.microsoft.com/office/drawing/2014/main" val="3688240327"/>
                    </a:ext>
                  </a:extLst>
                </a:gridCol>
                <a:gridCol w="1091145">
                  <a:extLst>
                    <a:ext uri="{9D8B030D-6E8A-4147-A177-3AD203B41FA5}">
                      <a16:colId xmlns:a16="http://schemas.microsoft.com/office/drawing/2014/main" val="3438255009"/>
                    </a:ext>
                  </a:extLst>
                </a:gridCol>
                <a:gridCol w="2465791">
                  <a:extLst>
                    <a:ext uri="{9D8B030D-6E8A-4147-A177-3AD203B41FA5}">
                      <a16:colId xmlns:a16="http://schemas.microsoft.com/office/drawing/2014/main" val="3744355229"/>
                    </a:ext>
                  </a:extLst>
                </a:gridCol>
                <a:gridCol w="1068069">
                  <a:extLst>
                    <a:ext uri="{9D8B030D-6E8A-4147-A177-3AD203B41FA5}">
                      <a16:colId xmlns:a16="http://schemas.microsoft.com/office/drawing/2014/main" val="2697836620"/>
                    </a:ext>
                  </a:extLst>
                </a:gridCol>
                <a:gridCol w="781273">
                  <a:extLst>
                    <a:ext uri="{9D8B030D-6E8A-4147-A177-3AD203B41FA5}">
                      <a16:colId xmlns:a16="http://schemas.microsoft.com/office/drawing/2014/main" val="2623583818"/>
                    </a:ext>
                  </a:extLst>
                </a:gridCol>
                <a:gridCol w="781273">
                  <a:extLst>
                    <a:ext uri="{9D8B030D-6E8A-4147-A177-3AD203B41FA5}">
                      <a16:colId xmlns:a16="http://schemas.microsoft.com/office/drawing/2014/main" val="3712056591"/>
                    </a:ext>
                  </a:extLst>
                </a:gridCol>
                <a:gridCol w="3481116">
                  <a:extLst>
                    <a:ext uri="{9D8B030D-6E8A-4147-A177-3AD203B41FA5}">
                      <a16:colId xmlns:a16="http://schemas.microsoft.com/office/drawing/2014/main" val="4121876925"/>
                    </a:ext>
                  </a:extLst>
                </a:gridCol>
              </a:tblGrid>
              <a:tr h="586294">
                <a:tc>
                  <a:txBody>
                    <a:bodyPr/>
                    <a:lstStyle/>
                    <a:p>
                      <a:pPr algn="l" fontAlgn="ctr"/>
                      <a:r>
                        <a:rPr lang="en-GB" sz="900" b="0" u="none" strike="noStrike" dirty="0">
                          <a:solidFill>
                            <a:schemeClr val="bg1"/>
                          </a:solidFill>
                          <a:effectLst/>
                          <a:latin typeface="+mn-lt"/>
                        </a:rPr>
                        <a:t>DATE</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BUYER</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TARGET</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DESCRIPTION</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i="0" u="none" strike="noStrike" dirty="0">
                          <a:solidFill>
                            <a:schemeClr val="bg1"/>
                          </a:solidFill>
                          <a:effectLst/>
                          <a:latin typeface="+mn-lt"/>
                          <a:ea typeface="Open Sans" panose="020B0606030504020204" pitchFamily="34" charset="0"/>
                          <a:cs typeface="Arial" panose="020B0604020202020204" pitchFamily="34" charset="0"/>
                        </a:rPr>
                        <a:t>SECTOR</a:t>
                      </a:r>
                    </a:p>
                  </a:txBody>
                  <a:tcPr anchor="ctr"/>
                </a:tc>
                <a:tc>
                  <a:txBody>
                    <a:bodyPr/>
                    <a:lstStyle/>
                    <a:p>
                      <a:pPr algn="ctr" fontAlgn="ctr"/>
                      <a:r>
                        <a:rPr lang="en-GB" sz="900" b="0" u="none" strike="noStrike" dirty="0">
                          <a:solidFill>
                            <a:schemeClr val="bg1"/>
                          </a:solidFill>
                          <a:effectLst/>
                          <a:latin typeface="+mn-lt"/>
                        </a:rPr>
                        <a:t>DEAL </a:t>
                      </a:r>
                      <a:br>
                        <a:rPr lang="en-GB" sz="900" b="0" u="none" strike="noStrike" dirty="0">
                          <a:solidFill>
                            <a:schemeClr val="bg1"/>
                          </a:solidFill>
                          <a:effectLst/>
                          <a:latin typeface="+mn-lt"/>
                        </a:rPr>
                      </a:br>
                      <a:r>
                        <a:rPr lang="en-GB" sz="900" b="0" u="none" strike="noStrike" dirty="0">
                          <a:solidFill>
                            <a:schemeClr val="bg1"/>
                          </a:solidFill>
                          <a:effectLst/>
                          <a:latin typeface="+mn-lt"/>
                        </a:rPr>
                        <a:t>SIZE</a:t>
                      </a:r>
                    </a:p>
                    <a:p>
                      <a:pPr algn="ctr" fontAlgn="ctr"/>
                      <a:r>
                        <a:rPr lang="en-GB" sz="900" b="0" u="none" strike="noStrike" dirty="0">
                          <a:solidFill>
                            <a:schemeClr val="bg1"/>
                          </a:solidFill>
                          <a:effectLst/>
                          <a:latin typeface="+mn-lt"/>
                        </a:rPr>
                        <a:t> ($'m)</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ctr" fontAlgn="ctr"/>
                      <a:r>
                        <a:rPr lang="en-GB" sz="900" b="0" i="0" u="none" strike="noStrike" dirty="0">
                          <a:solidFill>
                            <a:schemeClr val="bg1"/>
                          </a:solidFill>
                          <a:effectLst/>
                          <a:latin typeface="+mn-lt"/>
                          <a:ea typeface="Open Sans" panose="020B0606030504020204" pitchFamily="34" charset="0"/>
                          <a:cs typeface="Arial" panose="020B0604020202020204" pitchFamily="34" charset="0"/>
                        </a:rPr>
                        <a:t>EBITDA MULTIPLE (est.)</a:t>
                      </a:r>
                    </a:p>
                  </a:txBody>
                  <a:tcPr anchor="ctr"/>
                </a:tc>
                <a:tc>
                  <a:txBody>
                    <a:bodyPr/>
                    <a:lstStyle/>
                    <a:p>
                      <a:pPr algn="l" fontAlgn="ctr"/>
                      <a:r>
                        <a:rPr lang="en-GB" sz="900" b="0" u="none" strike="noStrike" dirty="0">
                          <a:solidFill>
                            <a:schemeClr val="bg1"/>
                          </a:solidFill>
                          <a:effectLst/>
                          <a:latin typeface="+mn-lt"/>
                        </a:rPr>
                        <a:t>TRANSACTION RATIONALE</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extLst>
                  <a:ext uri="{0D108BD9-81ED-4DB2-BD59-A6C34878D82A}">
                    <a16:rowId xmlns:a16="http://schemas.microsoft.com/office/drawing/2014/main" val="2888843439"/>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a:ln>
                            <a:noFill/>
                          </a:ln>
                          <a:solidFill>
                            <a:srgbClr val="000000"/>
                          </a:solidFill>
                          <a:effectLst/>
                          <a:uLnTx/>
                          <a:uFillTx/>
                          <a:latin typeface="Arial"/>
                          <a:ea typeface="+mn-ea"/>
                          <a:cs typeface="+mn-cs"/>
                        </a:rPr>
                        <a:t>Dec-24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emagine Consulting</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(Denmark)</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Boost IT</a:t>
                      </a:r>
                      <a:endParaRPr lang="bs-Latn-BA" sz="900" b="0" i="0" u="none" strike="noStrike" kern="1200" dirty="0">
                        <a:solidFill>
                          <a:srgbClr val="000000"/>
                        </a:solidFill>
                        <a:effectLst/>
                        <a:latin typeface="+mn-lt"/>
                        <a:ea typeface="+mn-ea"/>
                        <a:cs typeface="+mn-cs"/>
                      </a:endParaRPr>
                    </a:p>
                    <a:p>
                      <a:pPr algn="l" fontAlgn="t"/>
                      <a:r>
                        <a:rPr lang="en-GB" sz="900" b="0" i="0" u="none" strike="noStrike" kern="1200" dirty="0">
                          <a:solidFill>
                            <a:srgbClr val="000000"/>
                          </a:solidFill>
                          <a:effectLst/>
                          <a:latin typeface="+mn-lt"/>
                          <a:ea typeface="+mn-ea"/>
                          <a:cs typeface="+mn-cs"/>
                        </a:rPr>
                        <a:t>(</a:t>
                      </a:r>
                      <a:r>
                        <a:rPr lang="bs-Latn-BA" sz="900" b="0" i="0" u="none" strike="noStrike" kern="1200" dirty="0">
                          <a:solidFill>
                            <a:srgbClr val="000000"/>
                          </a:solidFill>
                          <a:effectLst/>
                          <a:latin typeface="+mn-lt"/>
                          <a:ea typeface="+mn-ea"/>
                          <a:cs typeface="+mn-cs"/>
                        </a:rPr>
                        <a:t>Portugal</a:t>
                      </a:r>
                      <a:r>
                        <a:rPr lang="en-GB" sz="900" b="0" i="0" u="none" strike="noStrike" kern="1200" dirty="0">
                          <a:solidFill>
                            <a:srgbClr val="000000"/>
                          </a:solidFill>
                          <a:effectLst/>
                          <a:latin typeface="+mn-lt"/>
                          <a:ea typeface="+mn-ea"/>
                          <a:cs typeface="+mn-cs"/>
                        </a:rPr>
                        <a:t>)</a:t>
                      </a:r>
                    </a:p>
                  </a:txBody>
                  <a:tcPr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rgbClr val="000000"/>
                          </a:solidFill>
                          <a:effectLst/>
                          <a:uLnTx/>
                          <a:uFillTx/>
                          <a:latin typeface="+mn-lt"/>
                          <a:ea typeface="+mn-ea"/>
                          <a:cs typeface="+mn-cs"/>
                        </a:rPr>
                        <a:t>Provider of information technology consulting services that offers outsourcing, specialized recruitment, and nearshore services</a:t>
                      </a:r>
                      <a:r>
                        <a:rPr kumimoji="0" lang="bs-Latn-BA" sz="900" b="0" i="0" u="none" strike="noStrike" kern="1200" cap="none" spc="0" normalizeH="0" baseline="0" dirty="0">
                          <a:ln>
                            <a:noFill/>
                          </a:ln>
                          <a:solidFill>
                            <a:srgbClr val="000000"/>
                          </a:solidFill>
                          <a:effectLst/>
                          <a:uLnTx/>
                          <a:uFillTx/>
                          <a:latin typeface="+mn-lt"/>
                          <a:ea typeface="+mn-ea"/>
                          <a:cs typeface="+mn-cs"/>
                        </a:rPr>
                        <a:t>.</a:t>
                      </a:r>
                      <a:endParaRPr kumimoji="0" lang="en-US" sz="900" b="0" i="0" u="none" strike="noStrike" kern="1200" cap="none" spc="0" normalizeH="0" baseline="0" dirty="0">
                        <a:ln>
                          <a:noFill/>
                        </a:ln>
                        <a:solidFill>
                          <a:srgbClr val="000000"/>
                        </a:solidFill>
                        <a:effectLst/>
                        <a:uLnTx/>
                        <a:uFillTx/>
                        <a:latin typeface="+mn-lt"/>
                        <a:ea typeface="+mn-ea"/>
                        <a:cs typeface="+mn-cs"/>
                      </a:endParaRPr>
                    </a:p>
                  </a:txBody>
                  <a:tcPr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mn-lt"/>
                          <a:ea typeface="+mn-ea"/>
                          <a:cs typeface="+mn-cs"/>
                        </a:rPr>
                        <a:t>IT Staffing</a:t>
                      </a:r>
                      <a:endParaRPr kumimoji="0" lang="en-GB" sz="900" b="0" i="0" u="none" strike="noStrike" kern="1200" cap="none" spc="0" normalizeH="0" baseline="0" noProof="0" dirty="0">
                        <a:ln>
                          <a:noFill/>
                        </a:ln>
                        <a:solidFill>
                          <a:srgbClr val="000000"/>
                        </a:solidFill>
                        <a:effectLst/>
                        <a:highlight>
                          <a:srgbClr val="FFFF00"/>
                        </a:highlight>
                        <a:uLnTx/>
                        <a:uFillTx/>
                        <a:latin typeface="+mn-lt"/>
                        <a:ea typeface="+mn-ea"/>
                        <a:cs typeface="+mn-cs"/>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kern="1200" dirty="0">
                          <a:solidFill>
                            <a:srgbClr val="000000"/>
                          </a:solidFill>
                          <a:effectLst/>
                          <a:latin typeface="+mn-lt"/>
                          <a:ea typeface="+mn-ea"/>
                          <a:cs typeface="+mn-cs"/>
                        </a:rPr>
                        <a:t>With the acquisition of the sizable IT service company Boost IT, emagine gains a substantial foothold in Portugal with 550 full-time IT professionals, creating possibilities for corporations seeking development in one of Europe's fast-growing tech countries.</a:t>
                      </a:r>
                      <a:endParaRPr lang="en-US" sz="900" b="0" i="0" u="none" strike="noStrike" kern="1200" dirty="0">
                        <a:solidFill>
                          <a:srgbClr val="000000"/>
                        </a:solidFill>
                        <a:effectLst/>
                        <a:highlight>
                          <a:srgbClr val="FFFF00"/>
                        </a:highlight>
                        <a:latin typeface="+mn-lt"/>
                        <a:ea typeface="+mn-ea"/>
                        <a:cs typeface="+mn-cs"/>
                      </a:endParaRPr>
                    </a:p>
                  </a:txBody>
                  <a:tcPr anchor="ctr"/>
                </a:tc>
                <a:extLst>
                  <a:ext uri="{0D108BD9-81ED-4DB2-BD59-A6C34878D82A}">
                    <a16:rowId xmlns:a16="http://schemas.microsoft.com/office/drawing/2014/main" val="830421758"/>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a:ln>
                            <a:noFill/>
                          </a:ln>
                          <a:solidFill>
                            <a:srgbClr val="000000"/>
                          </a:solidFill>
                          <a:effectLst/>
                          <a:uLnTx/>
                          <a:uFillTx/>
                          <a:latin typeface="Arial"/>
                          <a:ea typeface="+mn-ea"/>
                          <a:cs typeface="+mn-cs"/>
                        </a:rPr>
                        <a:t>Dec-24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Sanderson</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(UK)</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Outsource U</a:t>
                      </a:r>
                      <a:r>
                        <a:rPr lang="bs-Latn-BA" sz="900" b="0" i="0" u="none" strike="noStrike" kern="1200" dirty="0">
                          <a:solidFill>
                            <a:srgbClr val="000000"/>
                          </a:solidFill>
                          <a:effectLst/>
                          <a:latin typeface="+mn-lt"/>
                          <a:ea typeface="+mn-ea"/>
                          <a:cs typeface="+mn-cs"/>
                        </a:rPr>
                        <a:t>K</a:t>
                      </a:r>
                    </a:p>
                    <a:p>
                      <a:pPr algn="l" fontAlgn="t"/>
                      <a:r>
                        <a:rPr lang="bs-Latn-BA" sz="900" b="0" i="0" u="none" strike="noStrike" kern="1200" dirty="0">
                          <a:solidFill>
                            <a:srgbClr val="000000"/>
                          </a:solidFill>
                          <a:effectLst/>
                          <a:latin typeface="+mn-lt"/>
                          <a:ea typeface="+mn-ea"/>
                          <a:cs typeface="+mn-cs"/>
                        </a:rPr>
                        <a:t>(UK)</a:t>
                      </a:r>
                      <a:endParaRPr lang="en-US" sz="900" b="0" i="0" u="none" strike="noStrike" kern="1200" dirty="0">
                        <a:solidFill>
                          <a:srgbClr val="000000"/>
                        </a:solidFill>
                        <a:effectLst/>
                        <a:latin typeface="+mn-lt"/>
                        <a:ea typeface="+mn-ea"/>
                        <a:cs typeface="+mn-cs"/>
                      </a:endParaRPr>
                    </a:p>
                  </a:txBody>
                  <a:tcPr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rgbClr val="000000"/>
                          </a:solidFill>
                          <a:effectLst/>
                          <a:uLnTx/>
                          <a:uFillTx/>
                          <a:latin typeface="+mn-lt"/>
                          <a:ea typeface="+mn-ea"/>
                          <a:cs typeface="+mn-cs"/>
                        </a:rPr>
                        <a:t>Provider of independent talent solutions that specializes in placing contract and permanent talent, offering talent management, employed consultants, and payroll solutions</a:t>
                      </a:r>
                      <a:r>
                        <a:rPr kumimoji="0" lang="bs-Latn-BA" sz="900" b="0" i="0" u="none" strike="noStrike" kern="1200" cap="none" spc="0" normalizeH="0" baseline="0" dirty="0">
                          <a:ln>
                            <a:noFill/>
                          </a:ln>
                          <a:solidFill>
                            <a:srgbClr val="000000"/>
                          </a:solidFill>
                          <a:effectLst/>
                          <a:uLnTx/>
                          <a:uFillTx/>
                          <a:latin typeface="+mn-lt"/>
                          <a:ea typeface="+mn-ea"/>
                          <a:cs typeface="+mn-cs"/>
                        </a:rPr>
                        <a:t>.</a:t>
                      </a:r>
                      <a:endParaRPr kumimoji="0" lang="en-US" sz="900" b="0" i="0" u="none" strike="noStrike" kern="1200" cap="none" spc="0" normalizeH="0" baseline="0" dirty="0">
                        <a:ln>
                          <a:noFill/>
                        </a:ln>
                        <a:solidFill>
                          <a:srgbClr val="000000"/>
                        </a:solidFill>
                        <a:effectLst/>
                        <a:uLnTx/>
                        <a:uFillTx/>
                        <a:latin typeface="+mn-lt"/>
                        <a:ea typeface="+mn-ea"/>
                        <a:cs typeface="+mn-cs"/>
                      </a:endParaRPr>
                    </a:p>
                  </a:txBody>
                  <a:tcPr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mn-lt"/>
                          <a:ea typeface="+mn-ea"/>
                          <a:cs typeface="+mn-cs"/>
                        </a:rPr>
                        <a:t>IT Staffing</a:t>
                      </a:r>
                      <a:endParaRPr kumimoji="0" lang="en-GB" sz="900" b="0" i="0" u="none" strike="noStrike" kern="1200" cap="none" spc="0" normalizeH="0" baseline="0" noProof="0" dirty="0">
                        <a:ln>
                          <a:noFill/>
                        </a:ln>
                        <a:solidFill>
                          <a:srgbClr val="000000"/>
                        </a:solidFill>
                        <a:effectLst/>
                        <a:highlight>
                          <a:srgbClr val="FFFF00"/>
                        </a:highlight>
                        <a:uLnTx/>
                        <a:uFillTx/>
                        <a:latin typeface="+mn-lt"/>
                        <a:ea typeface="+mn-ea"/>
                        <a:cs typeface="+mn-cs"/>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kern="1200" dirty="0">
                          <a:solidFill>
                            <a:srgbClr val="000000"/>
                          </a:solidFill>
                          <a:effectLst/>
                          <a:latin typeface="+mn-lt"/>
                          <a:ea typeface="+mn-ea"/>
                          <a:cs typeface="+mn-cs"/>
                        </a:rPr>
                        <a:t>This acquisition significantly broadens Sanderson's portfolio, which already includes market-leading recruitment, managed service programs, and recruitment process outsourcing solutions across key industries such as insurance, banking, and reta</a:t>
                      </a:r>
                      <a:r>
                        <a:rPr lang="bs-Latn-BA" sz="900" b="0" i="0" u="none" strike="noStrike" kern="1200" dirty="0">
                          <a:solidFill>
                            <a:srgbClr val="000000"/>
                          </a:solidFill>
                          <a:effectLst/>
                          <a:latin typeface="+mn-lt"/>
                          <a:ea typeface="+mn-ea"/>
                          <a:cs typeface="+mn-cs"/>
                        </a:rPr>
                        <a:t>il.</a:t>
                      </a:r>
                      <a:endParaRPr lang="en-US" sz="900" b="0" i="0" u="none" strike="noStrike" kern="1200" dirty="0">
                        <a:solidFill>
                          <a:srgbClr val="000000"/>
                        </a:solidFill>
                        <a:effectLst/>
                        <a:highlight>
                          <a:srgbClr val="FFFF00"/>
                        </a:highlight>
                        <a:latin typeface="+mn-lt"/>
                        <a:ea typeface="+mn-ea"/>
                        <a:cs typeface="+mn-cs"/>
                      </a:endParaRPr>
                    </a:p>
                  </a:txBody>
                  <a:tcPr anchor="ctr"/>
                </a:tc>
                <a:extLst>
                  <a:ext uri="{0D108BD9-81ED-4DB2-BD59-A6C34878D82A}">
                    <a16:rowId xmlns:a16="http://schemas.microsoft.com/office/drawing/2014/main" val="3120049347"/>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Arial"/>
                          <a:ea typeface="+mn-ea"/>
                          <a:cs typeface="+mn-cs"/>
                        </a:rPr>
                        <a:t>Dec-24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House Of Talents</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(Belgium)</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Venk Professionals</a:t>
                      </a:r>
                      <a:endParaRPr lang="bs-Latn-BA" sz="900" b="0" i="0" u="none" strike="noStrike" kern="1200" dirty="0">
                        <a:solidFill>
                          <a:srgbClr val="000000"/>
                        </a:solidFill>
                        <a:effectLst/>
                        <a:latin typeface="+mn-lt"/>
                        <a:ea typeface="+mn-ea"/>
                        <a:cs typeface="+mn-cs"/>
                      </a:endParaRPr>
                    </a:p>
                    <a:p>
                      <a:pPr algn="l" fontAlgn="t"/>
                      <a:r>
                        <a:rPr lang="en-GB" sz="900" b="0" i="0" u="none" strike="noStrike" kern="1200" dirty="0">
                          <a:solidFill>
                            <a:srgbClr val="000000"/>
                          </a:solidFill>
                          <a:effectLst/>
                          <a:latin typeface="+mn-lt"/>
                          <a:ea typeface="+mn-ea"/>
                          <a:cs typeface="+mn-cs"/>
                        </a:rPr>
                        <a:t>(</a:t>
                      </a:r>
                      <a:r>
                        <a:rPr lang="bs-Latn-BA" sz="900" b="0" i="0" u="none" strike="noStrike" kern="1200" dirty="0">
                          <a:solidFill>
                            <a:srgbClr val="000000"/>
                          </a:solidFill>
                          <a:effectLst/>
                          <a:latin typeface="+mn-lt"/>
                          <a:ea typeface="+mn-ea"/>
                          <a:cs typeface="+mn-cs"/>
                        </a:rPr>
                        <a:t>Netherlands</a:t>
                      </a:r>
                      <a:r>
                        <a:rPr lang="en-GB" sz="900" b="0" i="0" u="none" strike="noStrike" kern="1200" dirty="0">
                          <a:solidFill>
                            <a:srgbClr val="000000"/>
                          </a:solidFill>
                          <a:effectLst/>
                          <a:latin typeface="+mn-lt"/>
                          <a:ea typeface="+mn-ea"/>
                          <a:cs typeface="+mn-cs"/>
                        </a:rPr>
                        <a:t>)</a:t>
                      </a:r>
                    </a:p>
                  </a:txBody>
                  <a:tcPr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rgbClr val="000000"/>
                          </a:solidFill>
                          <a:effectLst/>
                          <a:uLnTx/>
                          <a:uFillTx/>
                          <a:latin typeface="+mn-lt"/>
                          <a:ea typeface="+mn-ea"/>
                          <a:cs typeface="+mn-cs"/>
                        </a:rPr>
                        <a:t>Operator of a staffing platform that streamlines the recruitment process for employers and job</a:t>
                      </a:r>
                      <a:r>
                        <a:rPr kumimoji="0" lang="bs-Latn-BA" sz="900" b="0" i="0" u="none" strike="noStrike" kern="1200" cap="none" spc="0" normalizeH="0" baseline="0" dirty="0">
                          <a:ln>
                            <a:noFill/>
                          </a:ln>
                          <a:solidFill>
                            <a:srgbClr val="000000"/>
                          </a:solidFill>
                          <a:effectLst/>
                          <a:uLnTx/>
                          <a:uFillTx/>
                          <a:latin typeface="+mn-lt"/>
                          <a:ea typeface="+mn-ea"/>
                          <a:cs typeface="+mn-cs"/>
                        </a:rPr>
                        <a:t> </a:t>
                      </a:r>
                      <a:r>
                        <a:rPr kumimoji="0" lang="en-US" sz="900" b="0" i="0" u="none" strike="noStrike" kern="1200" cap="none" spc="0" normalizeH="0" baseline="0" dirty="0">
                          <a:ln>
                            <a:noFill/>
                          </a:ln>
                          <a:solidFill>
                            <a:srgbClr val="000000"/>
                          </a:solidFill>
                          <a:effectLst/>
                          <a:uLnTx/>
                          <a:uFillTx/>
                          <a:latin typeface="+mn-lt"/>
                          <a:ea typeface="+mn-ea"/>
                          <a:cs typeface="+mn-cs"/>
                        </a:rPr>
                        <a:t>seekers in the technical and engineering fields, connecting qualified professionals with suitable opportunities.</a:t>
                      </a:r>
                    </a:p>
                  </a:txBody>
                  <a:tcPr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bs-Latn-BA" sz="900" b="0" i="0" u="none" strike="noStrike" kern="1200" cap="none" spc="0" normalizeH="0" baseline="0" noProof="0" dirty="0">
                          <a:ln>
                            <a:noFill/>
                          </a:ln>
                          <a:solidFill>
                            <a:srgbClr val="000000"/>
                          </a:solidFill>
                          <a:effectLst/>
                          <a:uLnTx/>
                          <a:uFillTx/>
                          <a:latin typeface="+mn-lt"/>
                          <a:ea typeface="+mn-ea"/>
                          <a:cs typeface="+mn-cs"/>
                        </a:rPr>
                        <a:t>Engineering Staffing</a:t>
                      </a:r>
                      <a:endParaRPr kumimoji="0" lang="en-GB" sz="900" b="0" i="0" u="none" strike="noStrike" kern="1200" cap="none" spc="0" normalizeH="0" baseline="0" noProof="0" dirty="0">
                        <a:ln>
                          <a:noFill/>
                        </a:ln>
                        <a:solidFill>
                          <a:srgbClr val="000000"/>
                        </a:solidFill>
                        <a:effectLst/>
                        <a:highlight>
                          <a:srgbClr val="FFFF00"/>
                        </a:highlight>
                        <a:uLnTx/>
                        <a:uFillTx/>
                        <a:latin typeface="+mn-lt"/>
                        <a:ea typeface="+mn-ea"/>
                        <a:cs typeface="+mn-cs"/>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kern="1200" dirty="0">
                          <a:solidFill>
                            <a:srgbClr val="000000"/>
                          </a:solidFill>
                          <a:effectLst/>
                          <a:latin typeface="+mn-lt"/>
                          <a:ea typeface="+mn-ea"/>
                          <a:cs typeface="+mn-cs"/>
                        </a:rPr>
                        <a:t>This deal strengthens World of Talents' presence in the Netherlands by adding white-collar expertise in the technical, engineering, and public sectors, further diversifying its service offering.</a:t>
                      </a:r>
                      <a:endParaRPr lang="en-US" sz="900" b="0" i="0" u="none" strike="noStrike" kern="1200" dirty="0">
                        <a:solidFill>
                          <a:srgbClr val="000000"/>
                        </a:solidFill>
                        <a:effectLst/>
                        <a:highlight>
                          <a:srgbClr val="FFFF00"/>
                        </a:highlight>
                        <a:latin typeface="+mn-lt"/>
                        <a:ea typeface="+mn-ea"/>
                        <a:cs typeface="+mn-cs"/>
                      </a:endParaRPr>
                    </a:p>
                  </a:txBody>
                  <a:tcPr anchor="ctr"/>
                </a:tc>
                <a:extLst>
                  <a:ext uri="{0D108BD9-81ED-4DB2-BD59-A6C34878D82A}">
                    <a16:rowId xmlns:a16="http://schemas.microsoft.com/office/drawing/2014/main" val="3274006006"/>
                  </a:ext>
                </a:extLst>
              </a:tr>
            </a:tbl>
          </a:graphicData>
        </a:graphic>
      </p:graphicFrame>
      <p:sp>
        <p:nvSpPr>
          <p:cNvPr id="13" name="Text Placeholder 3">
            <a:extLst>
              <a:ext uri="{FF2B5EF4-FFF2-40B4-BE49-F238E27FC236}">
                <a16:creationId xmlns:a16="http://schemas.microsoft.com/office/drawing/2014/main" id="{EE2A6A79-4BEA-A41D-9799-1FF1C081C0E1}"/>
              </a:ext>
            </a:extLst>
          </p:cNvPr>
          <p:cNvSpPr>
            <a:spLocks noGrp="1"/>
          </p:cNvSpPr>
          <p:nvPr>
            <p:ph type="body" sz="quarter" idx="10"/>
          </p:nvPr>
        </p:nvSpPr>
        <p:spPr>
          <a:xfrm>
            <a:off x="924954" y="436883"/>
            <a:ext cx="6240462" cy="563414"/>
          </a:xfrm>
        </p:spPr>
        <p:txBody>
          <a:bodyPr/>
          <a:lstStyle/>
          <a:p>
            <a:r>
              <a:rPr lang="en-US" dirty="0">
                <a:latin typeface="+mn-lt"/>
              </a:rPr>
              <a:t>Selected M&amp;A transactions</a:t>
            </a:r>
          </a:p>
        </p:txBody>
      </p:sp>
      <p:sp>
        <p:nvSpPr>
          <p:cNvPr id="3" name="Text Placeholder 2">
            <a:extLst>
              <a:ext uri="{FF2B5EF4-FFF2-40B4-BE49-F238E27FC236}">
                <a16:creationId xmlns:a16="http://schemas.microsoft.com/office/drawing/2014/main" id="{281B8A8A-5E7C-F6BC-376E-6860AAE937B9}"/>
              </a:ext>
            </a:extLst>
          </p:cNvPr>
          <p:cNvSpPr>
            <a:spLocks noGrp="1"/>
          </p:cNvSpPr>
          <p:nvPr>
            <p:ph type="body" sz="quarter" idx="4294967295"/>
          </p:nvPr>
        </p:nvSpPr>
        <p:spPr>
          <a:xfrm>
            <a:off x="8452410" y="6428348"/>
            <a:ext cx="3637990" cy="292180"/>
          </a:xfrm>
        </p:spPr>
        <p:txBody>
          <a:bodyPr>
            <a:normAutofit fontScale="55000" lnSpcReduction="20000"/>
          </a:bodyPr>
          <a:lstStyle/>
          <a:p>
            <a:r>
              <a:rPr lang="en-GB" dirty="0"/>
              <a:t>ESG Sector Review</a:t>
            </a:r>
          </a:p>
        </p:txBody>
      </p:sp>
      <p:sp>
        <p:nvSpPr>
          <p:cNvPr id="17" name="Slide Number Placeholder 3">
            <a:extLst>
              <a:ext uri="{FF2B5EF4-FFF2-40B4-BE49-F238E27FC236}">
                <a16:creationId xmlns:a16="http://schemas.microsoft.com/office/drawing/2014/main" id="{DB340761-0892-97A7-7AA1-C4B3644488C0}"/>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15</a:t>
            </a:fld>
            <a:endParaRPr lang="en-GB" sz="1000" i="0" kern="1200" dirty="0">
              <a:solidFill>
                <a:schemeClr val="bg1"/>
              </a:solidFill>
              <a:ea typeface="Verdana" panose="020B0604030504040204" pitchFamily="34" charset="0"/>
              <a:cs typeface="+mn-cs"/>
            </a:endParaRPr>
          </a:p>
        </p:txBody>
      </p:sp>
      <p:sp>
        <p:nvSpPr>
          <p:cNvPr id="2" name="Text Placeholder 4">
            <a:extLst>
              <a:ext uri="{FF2B5EF4-FFF2-40B4-BE49-F238E27FC236}">
                <a16:creationId xmlns:a16="http://schemas.microsoft.com/office/drawing/2014/main" id="{60CB273C-0DFF-D630-08B8-7F1A6E866DC0}"/>
              </a:ext>
            </a:extLst>
          </p:cNvPr>
          <p:cNvSpPr txBox="1">
            <a:spLocks/>
          </p:cNvSpPr>
          <p:nvPr/>
        </p:nvSpPr>
        <p:spPr>
          <a:xfrm>
            <a:off x="8753680" y="6442396"/>
            <a:ext cx="3637990" cy="29218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regular"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regular"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regular"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Workforce Solutions Review</a:t>
            </a:r>
          </a:p>
        </p:txBody>
      </p:sp>
      <p:cxnSp>
        <p:nvCxnSpPr>
          <p:cNvPr id="8" name="Straight Connector 7">
            <a:extLst>
              <a:ext uri="{FF2B5EF4-FFF2-40B4-BE49-F238E27FC236}">
                <a16:creationId xmlns:a16="http://schemas.microsoft.com/office/drawing/2014/main" id="{EFB2C0B8-CA81-2C5D-B24C-DB653A0CB42B}"/>
              </a:ext>
            </a:extLst>
          </p:cNvPr>
          <p:cNvCxnSpPr/>
          <p:nvPr/>
        </p:nvCxnSpPr>
        <p:spPr>
          <a:xfrm>
            <a:off x="8252142" y="6428348"/>
            <a:ext cx="0" cy="3098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E7E8ACD9-20BD-6065-EC13-C75C76AEEB7D}"/>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15</a:t>
            </a:fld>
            <a:endParaRPr lang="en-GB" sz="1000" i="0" kern="1200" dirty="0">
              <a:solidFill>
                <a:schemeClr val="bg1"/>
              </a:solidFill>
              <a:ea typeface="Verdana" panose="020B0604030504040204" pitchFamily="34" charset="0"/>
              <a:cs typeface="+mn-cs"/>
            </a:endParaRPr>
          </a:p>
        </p:txBody>
      </p:sp>
      <p:sp>
        <p:nvSpPr>
          <p:cNvPr id="6" name="Text Placeholder 2">
            <a:extLst>
              <a:ext uri="{FF2B5EF4-FFF2-40B4-BE49-F238E27FC236}">
                <a16:creationId xmlns:a16="http://schemas.microsoft.com/office/drawing/2014/main" id="{5062C2B7-C573-604F-B45E-5355859FC7DE}"/>
              </a:ext>
            </a:extLst>
          </p:cNvPr>
          <p:cNvSpPr txBox="1">
            <a:spLocks/>
          </p:cNvSpPr>
          <p:nvPr/>
        </p:nvSpPr>
        <p:spPr>
          <a:xfrm>
            <a:off x="8393457" y="6444392"/>
            <a:ext cx="3638550" cy="292100"/>
          </a:xfrm>
          <a:prstGeom prst="rect">
            <a:avLst/>
          </a:prstGeom>
          <a:ln>
            <a:noFill/>
            <a:prstDash val="sysDo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chemeClr val="bg1"/>
                </a:solidFill>
              </a:rPr>
              <a:t>Workforce Solutions | M&amp;A Review</a:t>
            </a:r>
          </a:p>
        </p:txBody>
      </p:sp>
      <p:sp>
        <p:nvSpPr>
          <p:cNvPr id="7" name="Title 8">
            <a:extLst>
              <a:ext uri="{FF2B5EF4-FFF2-40B4-BE49-F238E27FC236}">
                <a16:creationId xmlns:a16="http://schemas.microsoft.com/office/drawing/2014/main" id="{5CA7838A-6492-A320-CD1F-DE6B846425AA}"/>
              </a:ext>
            </a:extLst>
          </p:cNvPr>
          <p:cNvSpPr txBox="1">
            <a:spLocks/>
          </p:cNvSpPr>
          <p:nvPr/>
        </p:nvSpPr>
        <p:spPr>
          <a:xfrm>
            <a:off x="7265442" y="6459880"/>
            <a:ext cx="1056168" cy="292180"/>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H</a:t>
            </a:r>
            <a:r>
              <a:rPr lang="bs-Latn-BA" dirty="0"/>
              <a:t>2</a:t>
            </a:r>
            <a:r>
              <a:rPr lang="en-GB" dirty="0"/>
              <a:t> 202</a:t>
            </a:r>
            <a:r>
              <a:rPr lang="bs-Latn-BA" dirty="0"/>
              <a:t>4</a:t>
            </a:r>
            <a:endParaRPr lang="en-GB" dirty="0"/>
          </a:p>
        </p:txBody>
      </p:sp>
    </p:spTree>
    <p:extLst>
      <p:ext uri="{BB962C8B-B14F-4D97-AF65-F5344CB8AC3E}">
        <p14:creationId xmlns:p14="http://schemas.microsoft.com/office/powerpoint/2010/main" val="3747919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ACEA34F-B83C-6EC7-BFA0-067C36136898}"/>
              </a:ext>
            </a:extLst>
          </p:cNvPr>
          <p:cNvPicPr>
            <a:picLocks noChangeAspect="1"/>
          </p:cNvPicPr>
          <p:nvPr/>
        </p:nvPicPr>
        <p:blipFill>
          <a:blip r:embed="rId3"/>
          <a:stretch>
            <a:fillRect/>
          </a:stretch>
        </p:blipFill>
        <p:spPr>
          <a:xfrm>
            <a:off x="386611" y="1136567"/>
            <a:ext cx="11297693" cy="3030725"/>
          </a:xfrm>
          <a:prstGeom prst="rect">
            <a:avLst/>
          </a:prstGeom>
        </p:spPr>
      </p:pic>
      <p:sp>
        <p:nvSpPr>
          <p:cNvPr id="9" name="Text Placeholder 1">
            <a:extLst>
              <a:ext uri="{FF2B5EF4-FFF2-40B4-BE49-F238E27FC236}">
                <a16:creationId xmlns:a16="http://schemas.microsoft.com/office/drawing/2014/main" id="{87EF56AC-1CA0-8042-9B9C-AAA25A33FAEF}"/>
              </a:ext>
            </a:extLst>
          </p:cNvPr>
          <p:cNvSpPr txBox="1">
            <a:spLocks/>
          </p:cNvSpPr>
          <p:nvPr/>
        </p:nvSpPr>
        <p:spPr>
          <a:xfrm>
            <a:off x="376535" y="386815"/>
            <a:ext cx="6240462" cy="563414"/>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200" b="1" cap="all" dirty="0">
              <a:solidFill>
                <a:schemeClr val="bg2">
                  <a:lumMod val="7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18332B9-4E7C-4389-8BD6-B19A082CAB37}"/>
              </a:ext>
            </a:extLst>
          </p:cNvPr>
          <p:cNvSpPr txBox="1"/>
          <p:nvPr/>
        </p:nvSpPr>
        <p:spPr>
          <a:xfrm>
            <a:off x="340787" y="6080507"/>
            <a:ext cx="11343516" cy="200055"/>
          </a:xfrm>
          <a:prstGeom prst="rect">
            <a:avLst/>
          </a:prstGeom>
          <a:noFill/>
        </p:spPr>
        <p:txBody>
          <a:bodyPr wrap="square">
            <a:spAutoFit/>
          </a:bodyPr>
          <a:lstStyle/>
          <a:p>
            <a:pPr fontAlgn="ctr"/>
            <a:r>
              <a:rPr lang="en-US" sz="700" b="0" i="0" u="none" strike="noStrike" dirty="0">
                <a:solidFill>
                  <a:schemeClr val="accent1"/>
                </a:solidFill>
                <a:effectLst/>
                <a:latin typeface="Helvetica" panose="020B0604020202020204" pitchFamily="34" charset="0"/>
                <a:cs typeface="Helvetica" panose="020B0604020202020204" pitchFamily="34" charset="0"/>
              </a:rPr>
              <a:t>(1) Net financial debt minus marketable securities and collaterals</a:t>
            </a:r>
            <a:r>
              <a:rPr lang="en-US" sz="700" dirty="0">
                <a:solidFill>
                  <a:schemeClr val="accent1"/>
                </a:solidFill>
                <a:latin typeface="Helvetica" panose="020B0604020202020204" pitchFamily="34" charset="0"/>
                <a:cs typeface="Helvetica" panose="020B0604020202020204" pitchFamily="34" charset="0"/>
              </a:rPr>
              <a:t>; </a:t>
            </a:r>
            <a:r>
              <a:rPr lang="en-US" sz="700" b="0" i="0" u="none" strike="noStrike" dirty="0">
                <a:solidFill>
                  <a:schemeClr val="accent1"/>
                </a:solidFill>
                <a:effectLst/>
                <a:latin typeface="Helvetica" panose="020B0604020202020204" pitchFamily="34" charset="0"/>
                <a:cs typeface="Helvetica" panose="020B0604020202020204" pitchFamily="34" charset="0"/>
              </a:rPr>
              <a:t>(</a:t>
            </a:r>
            <a:r>
              <a:rPr lang="en-US" sz="700" dirty="0">
                <a:solidFill>
                  <a:schemeClr val="accent1"/>
                </a:solidFill>
                <a:latin typeface="Helvetica" panose="020B0604020202020204" pitchFamily="34" charset="0"/>
                <a:cs typeface="Helvetica" panose="020B0604020202020204" pitchFamily="34" charset="0"/>
              </a:rPr>
              <a:t>2</a:t>
            </a:r>
            <a:r>
              <a:rPr lang="en-US" sz="700" b="0" i="0" u="none" strike="noStrike" dirty="0">
                <a:solidFill>
                  <a:schemeClr val="accent1"/>
                </a:solidFill>
                <a:effectLst/>
                <a:latin typeface="Helvetica" panose="020B0604020202020204" pitchFamily="34" charset="0"/>
                <a:cs typeface="Helvetica" panose="020B0604020202020204" pitchFamily="34" charset="0"/>
              </a:rPr>
              <a:t>) NM - Not meaningful and NA - Not available</a:t>
            </a:r>
          </a:p>
        </p:txBody>
      </p:sp>
      <p:sp>
        <p:nvSpPr>
          <p:cNvPr id="2" name="Slide Number Placeholder 3">
            <a:extLst>
              <a:ext uri="{FF2B5EF4-FFF2-40B4-BE49-F238E27FC236}">
                <a16:creationId xmlns:a16="http://schemas.microsoft.com/office/drawing/2014/main" id="{DBE49CA1-044C-CECC-09E8-119A76F87128}"/>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16</a:t>
            </a:fld>
            <a:endParaRPr lang="en-GB" sz="1000" i="0" kern="1200" dirty="0">
              <a:solidFill>
                <a:schemeClr val="bg1"/>
              </a:solidFill>
              <a:ea typeface="Verdana" panose="020B0604030504040204" pitchFamily="34" charset="0"/>
              <a:cs typeface="+mn-cs"/>
            </a:endParaRPr>
          </a:p>
        </p:txBody>
      </p:sp>
      <p:sp>
        <p:nvSpPr>
          <p:cNvPr id="6" name="Text Placeholder 2">
            <a:extLst>
              <a:ext uri="{FF2B5EF4-FFF2-40B4-BE49-F238E27FC236}">
                <a16:creationId xmlns:a16="http://schemas.microsoft.com/office/drawing/2014/main" id="{D3DE70B9-B48A-75C9-961C-EF26830AB4D4}"/>
              </a:ext>
            </a:extLst>
          </p:cNvPr>
          <p:cNvSpPr txBox="1">
            <a:spLocks/>
          </p:cNvSpPr>
          <p:nvPr/>
        </p:nvSpPr>
        <p:spPr>
          <a:xfrm>
            <a:off x="8393457" y="6444392"/>
            <a:ext cx="3638550" cy="292100"/>
          </a:xfrm>
          <a:prstGeom prst="rect">
            <a:avLst/>
          </a:prstGeom>
          <a:ln>
            <a:noFill/>
            <a:prstDash val="sysDo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chemeClr val="bg1"/>
                </a:solidFill>
              </a:rPr>
              <a:t>Workforce Solutions | Market Insights</a:t>
            </a:r>
          </a:p>
        </p:txBody>
      </p:sp>
      <p:cxnSp>
        <p:nvCxnSpPr>
          <p:cNvPr id="11" name="Straight Connector 10">
            <a:extLst>
              <a:ext uri="{FF2B5EF4-FFF2-40B4-BE49-F238E27FC236}">
                <a16:creationId xmlns:a16="http://schemas.microsoft.com/office/drawing/2014/main" id="{31FD26C5-0BA3-42BE-4A7B-AF5BC346A876}"/>
              </a:ext>
            </a:extLst>
          </p:cNvPr>
          <p:cNvCxnSpPr/>
          <p:nvPr/>
        </p:nvCxnSpPr>
        <p:spPr>
          <a:xfrm>
            <a:off x="8252142" y="6428348"/>
            <a:ext cx="0" cy="3098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4FB45E34-B5D1-11D8-DFD2-A270C95F4AAB}"/>
              </a:ext>
            </a:extLst>
          </p:cNvPr>
          <p:cNvSpPr txBox="1">
            <a:spLocks/>
          </p:cNvSpPr>
          <p:nvPr/>
        </p:nvSpPr>
        <p:spPr>
          <a:xfrm>
            <a:off x="924954" y="436883"/>
            <a:ext cx="6240462" cy="5634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b="1" i="0" kern="1200" cap="all" baseline="0">
                <a:solidFill>
                  <a:schemeClr val="tx2"/>
                </a:solidFill>
                <a:latin typeface="DM Sans Bold"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regular"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regular"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SeCTOR VALUATION METRICS</a:t>
            </a:r>
          </a:p>
        </p:txBody>
      </p:sp>
      <p:sp>
        <p:nvSpPr>
          <p:cNvPr id="5" name="Title 8">
            <a:extLst>
              <a:ext uri="{FF2B5EF4-FFF2-40B4-BE49-F238E27FC236}">
                <a16:creationId xmlns:a16="http://schemas.microsoft.com/office/drawing/2014/main" id="{3064F6E9-96D4-018C-2DE7-6C3F11741F95}"/>
              </a:ext>
            </a:extLst>
          </p:cNvPr>
          <p:cNvSpPr txBox="1">
            <a:spLocks/>
          </p:cNvSpPr>
          <p:nvPr/>
        </p:nvSpPr>
        <p:spPr>
          <a:xfrm>
            <a:off x="7265442" y="6459880"/>
            <a:ext cx="1056168" cy="292180"/>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H</a:t>
            </a:r>
            <a:r>
              <a:rPr lang="bs-Latn-BA" dirty="0"/>
              <a:t>2</a:t>
            </a:r>
            <a:r>
              <a:rPr lang="en-GB" dirty="0"/>
              <a:t> 202</a:t>
            </a:r>
            <a:r>
              <a:rPr lang="bs-Latn-BA" dirty="0"/>
              <a:t>4</a:t>
            </a:r>
            <a:endParaRPr lang="en-GB" dirty="0"/>
          </a:p>
        </p:txBody>
      </p:sp>
    </p:spTree>
    <p:extLst>
      <p:ext uri="{BB962C8B-B14F-4D97-AF65-F5344CB8AC3E}">
        <p14:creationId xmlns:p14="http://schemas.microsoft.com/office/powerpoint/2010/main" val="100874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E669ED9-6EA6-4948-1864-5B5D272BAF36}"/>
              </a:ext>
            </a:extLst>
          </p:cNvPr>
          <p:cNvPicPr>
            <a:picLocks noChangeAspect="1"/>
          </p:cNvPicPr>
          <p:nvPr/>
        </p:nvPicPr>
        <p:blipFill>
          <a:blip r:embed="rId2"/>
          <a:stretch>
            <a:fillRect/>
          </a:stretch>
        </p:blipFill>
        <p:spPr>
          <a:xfrm>
            <a:off x="386611" y="1198487"/>
            <a:ext cx="11340000" cy="4230221"/>
          </a:xfrm>
          <a:prstGeom prst="rect">
            <a:avLst/>
          </a:prstGeom>
        </p:spPr>
      </p:pic>
      <p:sp>
        <p:nvSpPr>
          <p:cNvPr id="30" name="TextBox 29">
            <a:extLst>
              <a:ext uri="{FF2B5EF4-FFF2-40B4-BE49-F238E27FC236}">
                <a16:creationId xmlns:a16="http://schemas.microsoft.com/office/drawing/2014/main" id="{218332B9-4E7C-4389-8BD6-B19A082CAB37}"/>
              </a:ext>
            </a:extLst>
          </p:cNvPr>
          <p:cNvSpPr txBox="1"/>
          <p:nvPr/>
        </p:nvSpPr>
        <p:spPr>
          <a:xfrm>
            <a:off x="340787" y="6080507"/>
            <a:ext cx="11343516" cy="200055"/>
          </a:xfrm>
          <a:prstGeom prst="rect">
            <a:avLst/>
          </a:prstGeom>
          <a:noFill/>
        </p:spPr>
        <p:txBody>
          <a:bodyPr wrap="square">
            <a:spAutoFit/>
          </a:bodyPr>
          <a:lstStyle/>
          <a:p>
            <a:pPr fontAlgn="ctr"/>
            <a:r>
              <a:rPr lang="en-US" sz="700" b="0" i="0" u="none" strike="noStrike" dirty="0">
                <a:solidFill>
                  <a:schemeClr val="accent1"/>
                </a:solidFill>
                <a:effectLst/>
                <a:latin typeface="Helvetica" panose="020B0604020202020204" pitchFamily="34" charset="0"/>
                <a:cs typeface="Helvetica" panose="020B0604020202020204" pitchFamily="34" charset="0"/>
              </a:rPr>
              <a:t>(1) Net financial debt minus marketable securities and collaterals</a:t>
            </a:r>
            <a:r>
              <a:rPr lang="en-US" sz="700" dirty="0">
                <a:solidFill>
                  <a:schemeClr val="accent1"/>
                </a:solidFill>
                <a:latin typeface="Helvetica" panose="020B0604020202020204" pitchFamily="34" charset="0"/>
                <a:cs typeface="Helvetica" panose="020B0604020202020204" pitchFamily="34" charset="0"/>
              </a:rPr>
              <a:t>; </a:t>
            </a:r>
            <a:r>
              <a:rPr lang="en-US" sz="700" b="0" i="0" u="none" strike="noStrike" dirty="0">
                <a:solidFill>
                  <a:schemeClr val="accent1"/>
                </a:solidFill>
                <a:effectLst/>
                <a:latin typeface="Helvetica" panose="020B0604020202020204" pitchFamily="34" charset="0"/>
                <a:cs typeface="Helvetica" panose="020B0604020202020204" pitchFamily="34" charset="0"/>
              </a:rPr>
              <a:t>(</a:t>
            </a:r>
            <a:r>
              <a:rPr lang="en-US" sz="700" dirty="0">
                <a:solidFill>
                  <a:schemeClr val="accent1"/>
                </a:solidFill>
                <a:latin typeface="Helvetica" panose="020B0604020202020204" pitchFamily="34" charset="0"/>
                <a:cs typeface="Helvetica" panose="020B0604020202020204" pitchFamily="34" charset="0"/>
              </a:rPr>
              <a:t>2</a:t>
            </a:r>
            <a:r>
              <a:rPr lang="en-US" sz="700" b="0" i="0" u="none" strike="noStrike" dirty="0">
                <a:solidFill>
                  <a:schemeClr val="accent1"/>
                </a:solidFill>
                <a:effectLst/>
                <a:latin typeface="Helvetica" panose="020B0604020202020204" pitchFamily="34" charset="0"/>
                <a:cs typeface="Helvetica" panose="020B0604020202020204" pitchFamily="34" charset="0"/>
              </a:rPr>
              <a:t>) NM - Not meaningful and NA - Not available</a:t>
            </a:r>
          </a:p>
        </p:txBody>
      </p:sp>
      <p:sp>
        <p:nvSpPr>
          <p:cNvPr id="2" name="Slide Number Placeholder 3">
            <a:extLst>
              <a:ext uri="{FF2B5EF4-FFF2-40B4-BE49-F238E27FC236}">
                <a16:creationId xmlns:a16="http://schemas.microsoft.com/office/drawing/2014/main" id="{D4D83BDE-F17E-3590-DFEC-A6056A04BA90}"/>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17</a:t>
            </a:fld>
            <a:endParaRPr lang="en-GB" sz="1000" i="0" kern="1200" dirty="0">
              <a:solidFill>
                <a:schemeClr val="bg1"/>
              </a:solidFill>
              <a:ea typeface="Verdana" panose="020B0604030504040204" pitchFamily="34" charset="0"/>
              <a:cs typeface="+mn-cs"/>
            </a:endParaRPr>
          </a:p>
        </p:txBody>
      </p:sp>
      <p:sp>
        <p:nvSpPr>
          <p:cNvPr id="5" name="Text Placeholder 2">
            <a:extLst>
              <a:ext uri="{FF2B5EF4-FFF2-40B4-BE49-F238E27FC236}">
                <a16:creationId xmlns:a16="http://schemas.microsoft.com/office/drawing/2014/main" id="{1895F021-6FAB-FB90-5934-111CE43F0F1D}"/>
              </a:ext>
            </a:extLst>
          </p:cNvPr>
          <p:cNvSpPr txBox="1">
            <a:spLocks/>
          </p:cNvSpPr>
          <p:nvPr/>
        </p:nvSpPr>
        <p:spPr>
          <a:xfrm>
            <a:off x="8393457" y="6444392"/>
            <a:ext cx="3638550" cy="292100"/>
          </a:xfrm>
          <a:prstGeom prst="rect">
            <a:avLst/>
          </a:prstGeom>
          <a:ln>
            <a:noFill/>
            <a:prstDash val="sysDo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chemeClr val="bg1"/>
                </a:solidFill>
              </a:rPr>
              <a:t>Workforce Solutions | Market Insights</a:t>
            </a:r>
          </a:p>
        </p:txBody>
      </p:sp>
      <p:cxnSp>
        <p:nvCxnSpPr>
          <p:cNvPr id="6" name="Straight Connector 5">
            <a:extLst>
              <a:ext uri="{FF2B5EF4-FFF2-40B4-BE49-F238E27FC236}">
                <a16:creationId xmlns:a16="http://schemas.microsoft.com/office/drawing/2014/main" id="{4D77DE11-10B1-AD9F-0E74-CB7479BB1A5F}"/>
              </a:ext>
            </a:extLst>
          </p:cNvPr>
          <p:cNvCxnSpPr/>
          <p:nvPr/>
        </p:nvCxnSpPr>
        <p:spPr>
          <a:xfrm>
            <a:off x="8252142" y="6428348"/>
            <a:ext cx="0" cy="3098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AFF4D2CA-E10F-748A-2EDA-B4401FAED43A}"/>
              </a:ext>
            </a:extLst>
          </p:cNvPr>
          <p:cNvSpPr txBox="1">
            <a:spLocks/>
          </p:cNvSpPr>
          <p:nvPr/>
        </p:nvSpPr>
        <p:spPr>
          <a:xfrm>
            <a:off x="924954" y="436883"/>
            <a:ext cx="6240462" cy="5634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b="1" i="0" kern="1200" cap="all" baseline="0">
                <a:solidFill>
                  <a:schemeClr val="tx2"/>
                </a:solidFill>
                <a:latin typeface="DM Sans Bold"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regular"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regular"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SeCTOR VALUATION METRICS</a:t>
            </a:r>
          </a:p>
        </p:txBody>
      </p:sp>
      <p:sp>
        <p:nvSpPr>
          <p:cNvPr id="7" name="Title 8">
            <a:extLst>
              <a:ext uri="{FF2B5EF4-FFF2-40B4-BE49-F238E27FC236}">
                <a16:creationId xmlns:a16="http://schemas.microsoft.com/office/drawing/2014/main" id="{71C17FC0-3F1D-F7B8-2E7F-F301AC14CFD3}"/>
              </a:ext>
            </a:extLst>
          </p:cNvPr>
          <p:cNvSpPr txBox="1">
            <a:spLocks/>
          </p:cNvSpPr>
          <p:nvPr/>
        </p:nvSpPr>
        <p:spPr>
          <a:xfrm>
            <a:off x="7265442" y="6459880"/>
            <a:ext cx="1056168" cy="292180"/>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H</a:t>
            </a:r>
            <a:r>
              <a:rPr lang="bs-Latn-BA" dirty="0"/>
              <a:t>2</a:t>
            </a:r>
            <a:r>
              <a:rPr lang="en-GB" dirty="0"/>
              <a:t> 202</a:t>
            </a:r>
            <a:r>
              <a:rPr lang="bs-Latn-BA" dirty="0"/>
              <a:t>4</a:t>
            </a:r>
            <a:endParaRPr lang="en-GB" dirty="0"/>
          </a:p>
        </p:txBody>
      </p:sp>
    </p:spTree>
    <p:extLst>
      <p:ext uri="{BB962C8B-B14F-4D97-AF65-F5344CB8AC3E}">
        <p14:creationId xmlns:p14="http://schemas.microsoft.com/office/powerpoint/2010/main" val="2378448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3DC01A9-3585-1645-8F92-57B0AE841AB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904919" y="5201771"/>
            <a:ext cx="1190000" cy="904828"/>
          </a:xfrm>
          <a:prstGeom prst="rect">
            <a:avLst/>
          </a:prstGeom>
        </p:spPr>
      </p:pic>
      <p:sp>
        <p:nvSpPr>
          <p:cNvPr id="17" name="TextBox 16">
            <a:extLst>
              <a:ext uri="{FF2B5EF4-FFF2-40B4-BE49-F238E27FC236}">
                <a16:creationId xmlns:a16="http://schemas.microsoft.com/office/drawing/2014/main" id="{A690CF17-0F60-FB4B-A9CC-E2DCCDD5A544}"/>
              </a:ext>
            </a:extLst>
          </p:cNvPr>
          <p:cNvSpPr txBox="1"/>
          <p:nvPr/>
        </p:nvSpPr>
        <p:spPr>
          <a:xfrm>
            <a:off x="1832161" y="6115728"/>
            <a:ext cx="1584771"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29265B"/>
                </a:solidFill>
                <a:effectLst/>
                <a:uLnTx/>
                <a:uFillTx/>
                <a:latin typeface="Arial"/>
                <a:ea typeface="+mn-ea"/>
                <a:cs typeface="Arial" panose="020B0604020202020204" pitchFamily="34" charset="0"/>
              </a:rPr>
              <a:t>William Berrington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London</a:t>
            </a:r>
          </a:p>
        </p:txBody>
      </p:sp>
      <p:sp>
        <p:nvSpPr>
          <p:cNvPr id="18" name="TextBox 17">
            <a:extLst>
              <a:ext uri="{FF2B5EF4-FFF2-40B4-BE49-F238E27FC236}">
                <a16:creationId xmlns:a16="http://schemas.microsoft.com/office/drawing/2014/main" id="{BF405D72-FA1F-8B4A-AF6C-E19DD63A5419}"/>
              </a:ext>
            </a:extLst>
          </p:cNvPr>
          <p:cNvSpPr txBox="1"/>
          <p:nvPr/>
        </p:nvSpPr>
        <p:spPr>
          <a:xfrm>
            <a:off x="3313194" y="6115728"/>
            <a:ext cx="1268798"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29265B"/>
                </a:solidFill>
                <a:effectLst/>
                <a:uLnTx/>
                <a:uFillTx/>
                <a:latin typeface="Arial"/>
                <a:ea typeface="+mn-ea"/>
                <a:cs typeface="Arial" panose="020B0604020202020204" pitchFamily="34" charset="0"/>
              </a:rPr>
              <a:t>Kevin O’Neill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San Diego</a:t>
            </a:r>
          </a:p>
        </p:txBody>
      </p:sp>
      <p:pic>
        <p:nvPicPr>
          <p:cNvPr id="19" name="Picture 18">
            <a:extLst>
              <a:ext uri="{FF2B5EF4-FFF2-40B4-BE49-F238E27FC236}">
                <a16:creationId xmlns:a16="http://schemas.microsoft.com/office/drawing/2014/main" id="{9422765E-C745-054B-93AB-29B7D14A9E0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85953" y="5199523"/>
            <a:ext cx="1184799" cy="900933"/>
          </a:xfrm>
          <a:prstGeom prst="rect">
            <a:avLst/>
          </a:prstGeom>
        </p:spPr>
      </p:pic>
      <p:sp>
        <p:nvSpPr>
          <p:cNvPr id="22" name="TextBox 21">
            <a:extLst>
              <a:ext uri="{FF2B5EF4-FFF2-40B4-BE49-F238E27FC236}">
                <a16:creationId xmlns:a16="http://schemas.microsoft.com/office/drawing/2014/main" id="{F53A328E-1270-D240-A08E-BD9680624390}"/>
              </a:ext>
            </a:extLst>
          </p:cNvPr>
          <p:cNvSpPr txBox="1"/>
          <p:nvPr/>
        </p:nvSpPr>
        <p:spPr>
          <a:xfrm>
            <a:off x="370937" y="6115728"/>
            <a:ext cx="1584771"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29265B"/>
                </a:solidFill>
                <a:effectLst/>
                <a:uLnTx/>
                <a:uFillTx/>
                <a:latin typeface="Arial"/>
                <a:ea typeface="+mn-ea"/>
                <a:cs typeface="Arial" panose="020B0604020202020204" pitchFamily="34" charset="0"/>
              </a:rPr>
              <a:t>Philip Albright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Arial"/>
                <a:ea typeface="+mn-ea"/>
                <a:cs typeface="Arial" panose="020B0604020202020204" pitchFamily="34" charset="0"/>
              </a:rPr>
              <a:t>London</a:t>
            </a:r>
          </a:p>
        </p:txBody>
      </p:sp>
      <p:sp>
        <p:nvSpPr>
          <p:cNvPr id="31" name="Text Placeholder 4">
            <a:extLst>
              <a:ext uri="{FF2B5EF4-FFF2-40B4-BE49-F238E27FC236}">
                <a16:creationId xmlns:a16="http://schemas.microsoft.com/office/drawing/2014/main" id="{B8FDBB18-A714-3A46-9C46-690011FAFE8F}"/>
              </a:ext>
            </a:extLst>
          </p:cNvPr>
          <p:cNvSpPr txBox="1">
            <a:spLocks/>
          </p:cNvSpPr>
          <p:nvPr/>
        </p:nvSpPr>
        <p:spPr>
          <a:xfrm>
            <a:off x="310934" y="433772"/>
            <a:ext cx="5802841" cy="30096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000"/>
              </a:lnSpc>
              <a:spcBef>
                <a:spcPts val="1000"/>
              </a:spcBef>
              <a:spcAft>
                <a:spcPts val="1200"/>
              </a:spcAft>
              <a:buClr>
                <a:srgbClr val="B097AB"/>
              </a:buClr>
              <a:buSzTx/>
              <a:buFont typeface="Arial" panose="020B0604020202020204" pitchFamily="34" charset="0"/>
              <a:buNone/>
              <a:tabLst/>
              <a:defRPr/>
            </a:pPr>
            <a:r>
              <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Quick Facts</a:t>
            </a:r>
          </a:p>
          <a:p>
            <a:pPr marL="228600" marR="0" lvl="0" indent="-228600" algn="l" defTabSz="914400" rtl="0" eaLnBrk="1" fontAlgn="auto" latinLnBrk="0" hangingPunct="1">
              <a:lnSpc>
                <a:spcPct val="100000"/>
              </a:lnSpc>
              <a:spcBef>
                <a:spcPts val="0"/>
              </a:spcBef>
              <a:spcAft>
                <a:spcPts val="0"/>
              </a:spcAft>
              <a:buClr>
                <a:srgbClr val="B097AB"/>
              </a:buClr>
              <a:buSzTx/>
              <a:buFont typeface="Arial" panose="020B0604020202020204" pitchFamily="34" charset="0"/>
              <a:buChar char="•"/>
              <a:tabLst/>
              <a:defRPr/>
            </a:pPr>
            <a:r>
              <a:rPr kumimoji="0" lang="en-US" sz="10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Sector experts focused on providing advisory services to sellers and buyers in M&amp;A projects across the globe.</a:t>
            </a:r>
          </a:p>
          <a:p>
            <a:pPr marL="228600" marR="0" lvl="0" indent="-228600" algn="l" defTabSz="914400" rtl="0" eaLnBrk="1" fontAlgn="auto" latinLnBrk="0" hangingPunct="1">
              <a:lnSpc>
                <a:spcPct val="100000"/>
              </a:lnSpc>
              <a:spcBef>
                <a:spcPts val="600"/>
              </a:spcBef>
              <a:spcAft>
                <a:spcPts val="0"/>
              </a:spcAft>
              <a:buClr>
                <a:srgbClr val="B097AB"/>
              </a:buClr>
              <a:buSzTx/>
              <a:buFont typeface="Arial" panose="020B0604020202020204" pitchFamily="34" charset="0"/>
              <a:buChar char="•"/>
              <a:tabLst/>
              <a:defRPr/>
            </a:pPr>
            <a:r>
              <a:rPr kumimoji="0" lang="en-US" sz="10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Deep domain expertise across Workforce Solutions, HRTech, FinTech</a:t>
            </a:r>
            <a:r>
              <a:rPr kumimoji="0" lang="bs-Latn-BA" sz="10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a:t>
            </a:r>
            <a:r>
              <a:rPr kumimoji="0" lang="en-US" sz="10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 and ESG.</a:t>
            </a:r>
          </a:p>
          <a:p>
            <a:pPr marL="228600" marR="0" lvl="0" indent="-228600" algn="l" defTabSz="914400" rtl="0" eaLnBrk="1" fontAlgn="auto" latinLnBrk="0" hangingPunct="1">
              <a:lnSpc>
                <a:spcPct val="100000"/>
              </a:lnSpc>
              <a:spcBef>
                <a:spcPts val="600"/>
              </a:spcBef>
              <a:spcAft>
                <a:spcPts val="0"/>
              </a:spcAft>
              <a:buClr>
                <a:srgbClr val="B097AB"/>
              </a:buClr>
              <a:buSzTx/>
              <a:buFont typeface="Arial" panose="020B0604020202020204" pitchFamily="34" charset="0"/>
              <a:buChar char="•"/>
              <a:tabLst/>
              <a:defRPr/>
            </a:pPr>
            <a:r>
              <a:rPr kumimoji="0" lang="en-US" sz="10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Our Partners have advised on 100+ transactions with values ranging from $15 million to over $100 million; </a:t>
            </a:r>
            <a:r>
              <a:rPr kumimoji="0" lang="bs-Latn-BA" sz="10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most</a:t>
            </a:r>
            <a:r>
              <a:rPr kumimoji="0" lang="en-US" sz="10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 (70%) of our engagements result in cross-border transactions.</a:t>
            </a:r>
          </a:p>
          <a:p>
            <a:pPr marL="228600" marR="0" lvl="0" indent="-228600" algn="l" defTabSz="914400" rtl="0" eaLnBrk="1" fontAlgn="auto" latinLnBrk="0" hangingPunct="1">
              <a:lnSpc>
                <a:spcPct val="100000"/>
              </a:lnSpc>
              <a:spcBef>
                <a:spcPts val="600"/>
              </a:spcBef>
              <a:spcAft>
                <a:spcPts val="0"/>
              </a:spcAft>
              <a:buClr>
                <a:srgbClr val="B097AB"/>
              </a:buClr>
              <a:buSzTx/>
              <a:buFont typeface="Arial" panose="020B0604020202020204" pitchFamily="34" charset="0"/>
              <a:buChar char="•"/>
              <a:tabLst/>
              <a:defRPr/>
            </a:pPr>
            <a:r>
              <a:rPr kumimoji="0" lang="en-US" sz="10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International presence with offices in London, Luxembourg</a:t>
            </a:r>
            <a:r>
              <a:rPr kumimoji="0" lang="bs-Latn-BA" sz="10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 and </a:t>
            </a:r>
            <a:r>
              <a:rPr kumimoji="0" lang="en-US" sz="10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San Diego</a:t>
            </a:r>
            <a:r>
              <a:rPr kumimoji="0" lang="bs-Latn-BA" sz="10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a:t>
            </a:r>
            <a:endParaRPr kumimoji="0" lang="en-US" sz="10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600"/>
              </a:spcBef>
              <a:spcAft>
                <a:spcPts val="0"/>
              </a:spcAft>
              <a:buClr>
                <a:srgbClr val="B097AB"/>
              </a:buClr>
              <a:buSzTx/>
              <a:buFont typeface="Arial" panose="020B0604020202020204" pitchFamily="34" charset="0"/>
              <a:buChar char="•"/>
              <a:tabLst/>
              <a:defRPr/>
            </a:pPr>
            <a:r>
              <a:rPr kumimoji="0" lang="en-US" sz="1000" b="0" i="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rPr>
              <a:t>Proven track record of successful long-term advisory relationships positioning clients for premium transactions using current insights into the relevant strategic acquirers.</a:t>
            </a:r>
          </a:p>
        </p:txBody>
      </p:sp>
      <p:pic>
        <p:nvPicPr>
          <p:cNvPr id="36" name="Picture 3" descr="Picture 3">
            <a:extLst>
              <a:ext uri="{FF2B5EF4-FFF2-40B4-BE49-F238E27FC236}">
                <a16:creationId xmlns:a16="http://schemas.microsoft.com/office/drawing/2014/main" id="{79D453F8-64E6-47B1-A091-F97728B98F88}"/>
              </a:ext>
            </a:extLst>
          </p:cNvPr>
          <p:cNvPicPr>
            <a:picLocks noChangeAspect="1"/>
          </p:cNvPicPr>
          <p:nvPr/>
        </p:nvPicPr>
        <p:blipFill rotWithShape="1">
          <a:blip r:embed="rId4"/>
          <a:srcRect l="10210" t="4744" r="23419" b="6261"/>
          <a:stretch/>
        </p:blipFill>
        <p:spPr>
          <a:xfrm>
            <a:off x="443695" y="5201771"/>
            <a:ext cx="1197576" cy="917597"/>
          </a:xfrm>
          <a:prstGeom prst="rect">
            <a:avLst/>
          </a:prstGeom>
          <a:ln w="12700">
            <a:miter lim="400000"/>
          </a:ln>
        </p:spPr>
      </p:pic>
      <p:pic>
        <p:nvPicPr>
          <p:cNvPr id="4" name="Picture 3">
            <a:extLst>
              <a:ext uri="{FF2B5EF4-FFF2-40B4-BE49-F238E27FC236}">
                <a16:creationId xmlns:a16="http://schemas.microsoft.com/office/drawing/2014/main" id="{A49635EF-87DF-82B0-9D1A-9798BF59DCA1}"/>
              </a:ext>
            </a:extLst>
          </p:cNvPr>
          <p:cNvPicPr>
            <a:picLocks/>
          </p:cNvPicPr>
          <p:nvPr/>
        </p:nvPicPr>
        <p:blipFill>
          <a:blip r:embed="rId5" cstate="screen">
            <a:extLst>
              <a:ext uri="{28A0092B-C50C-407E-A947-70E740481C1C}">
                <a14:useLocalDpi xmlns:a14="http://schemas.microsoft.com/office/drawing/2010/main" val="0"/>
              </a:ext>
            </a:extLst>
          </a:blip>
          <a:srcRect l="3783" r="3783"/>
          <a:stretch/>
        </p:blipFill>
        <p:spPr>
          <a:xfrm>
            <a:off x="1694078" y="3041827"/>
            <a:ext cx="1044000" cy="1548000"/>
          </a:xfrm>
          <a:prstGeom prst="roundRect">
            <a:avLst>
              <a:gd name="adj" fmla="val 0"/>
            </a:avLst>
          </a:prstGeom>
          <a:solidFill>
            <a:srgbClr val="FFFFFF">
              <a:shade val="85000"/>
            </a:srgbClr>
          </a:solidFill>
          <a:ln>
            <a:noFill/>
          </a:ln>
          <a:effectLst>
            <a:outerShdw blurRad="50800" dist="38100" dir="18900000" algn="bl" rotWithShape="0">
              <a:prstClr val="black">
                <a:alpha val="40000"/>
              </a:prstClr>
            </a:outerShdw>
          </a:effectLst>
        </p:spPr>
      </p:pic>
      <p:pic>
        <p:nvPicPr>
          <p:cNvPr id="6" name="Picture 5">
            <a:extLst>
              <a:ext uri="{FF2B5EF4-FFF2-40B4-BE49-F238E27FC236}">
                <a16:creationId xmlns:a16="http://schemas.microsoft.com/office/drawing/2014/main" id="{B8FA6DE0-6E07-401C-84A8-18E607A1B1E7}"/>
              </a:ext>
            </a:extLst>
          </p:cNvPr>
          <p:cNvPicPr>
            <a:picLocks/>
          </p:cNvPicPr>
          <p:nvPr/>
        </p:nvPicPr>
        <p:blipFill>
          <a:blip r:embed="rId6" cstate="screen">
            <a:extLst>
              <a:ext uri="{28A0092B-C50C-407E-A947-70E740481C1C}">
                <a14:useLocalDpi xmlns:a14="http://schemas.microsoft.com/office/drawing/2010/main" val="0"/>
              </a:ext>
            </a:extLst>
          </a:blip>
          <a:srcRect l="3603" r="3603"/>
          <a:stretch/>
        </p:blipFill>
        <p:spPr>
          <a:xfrm>
            <a:off x="3945802" y="3041827"/>
            <a:ext cx="1044000" cy="1548000"/>
          </a:xfrm>
          <a:prstGeom prst="roundRect">
            <a:avLst>
              <a:gd name="adj" fmla="val 0"/>
            </a:avLst>
          </a:prstGeom>
          <a:solidFill>
            <a:srgbClr val="FFFFFF">
              <a:shade val="85000"/>
            </a:srgbClr>
          </a:solidFill>
          <a:ln>
            <a:noFill/>
          </a:ln>
          <a:effectLst>
            <a:outerShdw blurRad="50800" dist="38100" dir="18900000" algn="bl" rotWithShape="0">
              <a:prstClr val="black">
                <a:alpha val="40000"/>
              </a:prstClr>
            </a:outerShdw>
          </a:effectLst>
        </p:spPr>
      </p:pic>
      <p:pic>
        <p:nvPicPr>
          <p:cNvPr id="8" name="Picture 7">
            <a:extLst>
              <a:ext uri="{FF2B5EF4-FFF2-40B4-BE49-F238E27FC236}">
                <a16:creationId xmlns:a16="http://schemas.microsoft.com/office/drawing/2014/main" id="{BB5C68D1-3514-C632-599E-B379F6D9545B}"/>
              </a:ext>
            </a:extLst>
          </p:cNvPr>
          <p:cNvPicPr>
            <a:picLocks/>
          </p:cNvPicPr>
          <p:nvPr/>
        </p:nvPicPr>
        <p:blipFill>
          <a:blip r:embed="rId7" cstate="screen">
            <a:extLst>
              <a:ext uri="{28A0092B-C50C-407E-A947-70E740481C1C}">
                <a14:useLocalDpi xmlns:a14="http://schemas.microsoft.com/office/drawing/2010/main" val="0"/>
              </a:ext>
            </a:extLst>
          </a:blip>
          <a:srcRect l="2207" r="2207"/>
          <a:stretch/>
        </p:blipFill>
        <p:spPr>
          <a:xfrm>
            <a:off x="5052000" y="3041827"/>
            <a:ext cx="1044000" cy="1548000"/>
          </a:xfrm>
          <a:prstGeom prst="roundRect">
            <a:avLst>
              <a:gd name="adj" fmla="val 0"/>
            </a:avLst>
          </a:prstGeom>
          <a:solidFill>
            <a:srgbClr val="FFFFFF">
              <a:shade val="85000"/>
            </a:srgbClr>
          </a:solidFill>
          <a:ln>
            <a:noFill/>
          </a:ln>
          <a:effectLst>
            <a:outerShdw blurRad="50800" dist="38100" dir="18900000" algn="bl" rotWithShape="0">
              <a:prstClr val="black">
                <a:alpha val="40000"/>
              </a:prstClr>
            </a:outerShdw>
          </a:effectLst>
        </p:spPr>
      </p:pic>
      <p:sp>
        <p:nvSpPr>
          <p:cNvPr id="11" name="Rectangle 10">
            <a:extLst>
              <a:ext uri="{FF2B5EF4-FFF2-40B4-BE49-F238E27FC236}">
                <a16:creationId xmlns:a16="http://schemas.microsoft.com/office/drawing/2014/main" id="{9B14D729-8A4F-C568-642C-4F29B5BD01A5}"/>
              </a:ext>
            </a:extLst>
          </p:cNvPr>
          <p:cNvSpPr/>
          <p:nvPr/>
        </p:nvSpPr>
        <p:spPr>
          <a:xfrm>
            <a:off x="310934" y="2632287"/>
            <a:ext cx="3328114" cy="307777"/>
          </a:xfrm>
          <a:prstGeom prst="rect">
            <a:avLst/>
          </a:prstGeom>
        </p:spPr>
        <p:txBody>
          <a:bodyPr wrap="square">
            <a:spAutoFit/>
          </a:bodyPr>
          <a:lstStyle/>
          <a:p>
            <a:pPr defTabSz="501616">
              <a:spcAft>
                <a:spcPts val="300"/>
              </a:spcAft>
              <a:buClr>
                <a:srgbClr val="F9B962"/>
              </a:buClr>
              <a:defRPr/>
            </a:pPr>
            <a:r>
              <a:rPr lang="en-IN" sz="1400" b="1" dirty="0">
                <a:solidFill>
                  <a:schemeClr val="tx2"/>
                </a:solidFill>
                <a:latin typeface="Helvetica" pitchFamily="2" charset="0"/>
              </a:rPr>
              <a:t>Selected Transactions</a:t>
            </a:r>
          </a:p>
        </p:txBody>
      </p:sp>
      <p:pic>
        <p:nvPicPr>
          <p:cNvPr id="13" name="Picture 12">
            <a:extLst>
              <a:ext uri="{FF2B5EF4-FFF2-40B4-BE49-F238E27FC236}">
                <a16:creationId xmlns:a16="http://schemas.microsoft.com/office/drawing/2014/main" id="{E83C061F-A095-57C8-D638-6524E33C1011}"/>
              </a:ext>
            </a:extLst>
          </p:cNvPr>
          <p:cNvPicPr>
            <a:picLocks/>
          </p:cNvPicPr>
          <p:nvPr/>
        </p:nvPicPr>
        <p:blipFill>
          <a:blip r:embed="rId8"/>
          <a:stretch>
            <a:fillRect/>
          </a:stretch>
        </p:blipFill>
        <p:spPr>
          <a:xfrm>
            <a:off x="2819940" y="3041827"/>
            <a:ext cx="1044000" cy="1548000"/>
          </a:xfrm>
          <a:prstGeom prst="roundRect">
            <a:avLst>
              <a:gd name="adj" fmla="val 0"/>
            </a:avLst>
          </a:prstGeom>
          <a:solidFill>
            <a:srgbClr val="FFFFFF">
              <a:shade val="85000"/>
            </a:srgbClr>
          </a:solidFill>
          <a:ln>
            <a:noFill/>
          </a:ln>
          <a:effectLst>
            <a:outerShdw blurRad="50800" dist="38100" dir="18900000" algn="bl" rotWithShape="0">
              <a:prstClr val="black">
                <a:alpha val="40000"/>
              </a:prstClr>
            </a:outerShdw>
          </a:effectLst>
        </p:spPr>
      </p:pic>
      <p:pic>
        <p:nvPicPr>
          <p:cNvPr id="5" name="Picture 4">
            <a:extLst>
              <a:ext uri="{FF2B5EF4-FFF2-40B4-BE49-F238E27FC236}">
                <a16:creationId xmlns:a16="http://schemas.microsoft.com/office/drawing/2014/main" id="{4A4528F3-836C-90FE-5A2B-441002C7E56C}"/>
              </a:ext>
            </a:extLst>
          </p:cNvPr>
          <p:cNvPicPr>
            <a:picLocks noChangeAspect="1"/>
          </p:cNvPicPr>
          <p:nvPr/>
        </p:nvPicPr>
        <p:blipFill rotWithShape="1">
          <a:blip r:embed="rId9"/>
          <a:srcRect l="650" t="1008" b="2317"/>
          <a:stretch/>
        </p:blipFill>
        <p:spPr>
          <a:xfrm>
            <a:off x="446609" y="3041827"/>
            <a:ext cx="1139317" cy="1548000"/>
          </a:xfrm>
          <a:prstGeom prst="rect">
            <a:avLst/>
          </a:prstGeom>
          <a:ln>
            <a:no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68423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B6A120-99A4-4B10-9018-D12C41318C36}"/>
              </a:ext>
            </a:extLst>
          </p:cNvPr>
          <p:cNvPicPr>
            <a:picLocks noChangeAspect="1"/>
          </p:cNvPicPr>
          <p:nvPr/>
        </p:nvPicPr>
        <p:blipFill>
          <a:blip r:embed="rId3">
            <a:extLst>
              <a:ext uri="{28A0092B-C50C-407E-A947-70E740481C1C}">
                <a14:useLocalDpi xmlns:a14="http://schemas.microsoft.com/office/drawing/2010/main" val="0"/>
              </a:ext>
            </a:extLst>
          </a:blip>
          <a:srcRect l="4959" r="4959"/>
          <a:stretch/>
        </p:blipFill>
        <p:spPr>
          <a:xfrm>
            <a:off x="6095396" y="1496867"/>
            <a:ext cx="6096604" cy="4510741"/>
          </a:xfrm>
          <a:prstGeom prst="rect">
            <a:avLst/>
          </a:prstGeom>
        </p:spPr>
      </p:pic>
      <p:sp>
        <p:nvSpPr>
          <p:cNvPr id="4" name="Text Placeholder 3">
            <a:extLst>
              <a:ext uri="{FF2B5EF4-FFF2-40B4-BE49-F238E27FC236}">
                <a16:creationId xmlns:a16="http://schemas.microsoft.com/office/drawing/2014/main" id="{44F02D54-3458-104F-B2BB-EDBD574BE157}"/>
              </a:ext>
            </a:extLst>
          </p:cNvPr>
          <p:cNvSpPr>
            <a:spLocks noGrp="1"/>
          </p:cNvSpPr>
          <p:nvPr>
            <p:ph type="body" sz="quarter" idx="10"/>
          </p:nvPr>
        </p:nvSpPr>
        <p:spPr/>
        <p:txBody>
          <a:bodyPr/>
          <a:lstStyle/>
          <a:p>
            <a:r>
              <a:rPr lang="en-US" dirty="0">
                <a:solidFill>
                  <a:schemeClr val="tx1"/>
                </a:solidFill>
                <a:latin typeface="+mn-lt"/>
              </a:rPr>
              <a:t>Workforce solutions </a:t>
            </a:r>
            <a:r>
              <a:rPr lang="en-US" dirty="0">
                <a:latin typeface="+mn-lt"/>
              </a:rPr>
              <a:t>| </a:t>
            </a:r>
            <a:r>
              <a:rPr lang="en-US" dirty="0">
                <a:solidFill>
                  <a:schemeClr val="bg2"/>
                </a:solidFill>
                <a:latin typeface="+mn-lt"/>
              </a:rPr>
              <a:t>OVERVIEW</a:t>
            </a:r>
          </a:p>
        </p:txBody>
      </p:sp>
      <p:sp>
        <p:nvSpPr>
          <p:cNvPr id="5" name="Text Placeholder 4">
            <a:extLst>
              <a:ext uri="{FF2B5EF4-FFF2-40B4-BE49-F238E27FC236}">
                <a16:creationId xmlns:a16="http://schemas.microsoft.com/office/drawing/2014/main" id="{FCDA3AA9-E6E7-5346-AC09-02CCB99F2F4C}"/>
              </a:ext>
            </a:extLst>
          </p:cNvPr>
          <p:cNvSpPr txBox="1">
            <a:spLocks/>
          </p:cNvSpPr>
          <p:nvPr/>
        </p:nvSpPr>
        <p:spPr>
          <a:xfrm>
            <a:off x="356616" y="1496867"/>
            <a:ext cx="5347404" cy="45107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000"/>
              </a:lnSpc>
              <a:buNone/>
            </a:pPr>
            <a:r>
              <a:rPr lang="en-US" sz="1200" b="1" dirty="0">
                <a:latin typeface="+mj-lt"/>
                <a:cs typeface="Arial" panose="020B0604020202020204" pitchFamily="34" charset="0"/>
              </a:rPr>
              <a:t>INTRODUCTION</a:t>
            </a:r>
          </a:p>
          <a:p>
            <a:pPr marL="0" indent="0">
              <a:lnSpc>
                <a:spcPct val="150000"/>
              </a:lnSpc>
              <a:buNone/>
            </a:pPr>
            <a:r>
              <a:rPr lang="en-US" sz="1000" dirty="0">
                <a:solidFill>
                  <a:schemeClr val="accent5">
                    <a:lumMod val="50000"/>
                  </a:schemeClr>
                </a:solidFill>
                <a:latin typeface="+mj-lt"/>
                <a:cs typeface="Arial" panose="020B0604020202020204" pitchFamily="34" charset="0"/>
              </a:rPr>
              <a:t>In this report, we examine the key trends and major M&amp;A transactions in the Workforce Solutions industry for the third and fourth quarters of 2024. While deal activity rebounded in the first half of the year, the second half saw a slowdown, reflecting shifting investor sentiment amid ongoing economic uncertainties. Despite this slowdown, strategic acquisitions continued to drive transactions, with certain regions and sub-sectors showing resilience.</a:t>
            </a:r>
            <a:endParaRPr lang="en-GB" sz="1000" dirty="0">
              <a:solidFill>
                <a:schemeClr val="accent5">
                  <a:lumMod val="50000"/>
                </a:schemeClr>
              </a:solidFill>
              <a:latin typeface="+mj-lt"/>
              <a:cs typeface="Arial" panose="020B0604020202020204" pitchFamily="34" charset="0"/>
            </a:endParaRPr>
          </a:p>
          <a:p>
            <a:pPr>
              <a:lnSpc>
                <a:spcPct val="150000"/>
              </a:lnSpc>
            </a:pPr>
            <a:r>
              <a:rPr lang="en-US" sz="1000" dirty="0">
                <a:solidFill>
                  <a:schemeClr val="accent5">
                    <a:lumMod val="50000"/>
                  </a:schemeClr>
                </a:solidFill>
                <a:latin typeface="+mj-lt"/>
                <a:cs typeface="Arial" panose="020B0604020202020204" pitchFamily="34" charset="0"/>
              </a:rPr>
              <a:t>Place &amp; Search </a:t>
            </a:r>
            <a:r>
              <a:rPr lang="bs-Latn-BA" sz="1000" dirty="0">
                <a:solidFill>
                  <a:schemeClr val="accent5">
                    <a:lumMod val="50000"/>
                  </a:schemeClr>
                </a:solidFill>
                <a:latin typeface="+mj-lt"/>
                <a:cs typeface="Arial" panose="020B0604020202020204" pitchFamily="34" charset="0"/>
              </a:rPr>
              <a:t>subsector </a:t>
            </a:r>
            <a:r>
              <a:rPr lang="en-US" sz="1000" dirty="0">
                <a:solidFill>
                  <a:schemeClr val="accent5">
                    <a:lumMod val="50000"/>
                  </a:schemeClr>
                </a:solidFill>
                <a:latin typeface="+mj-lt"/>
                <a:cs typeface="Arial" panose="020B0604020202020204" pitchFamily="34" charset="0"/>
              </a:rPr>
              <a:t>led M&amp;A activity in H2 2024, </a:t>
            </a:r>
            <a:r>
              <a:rPr lang="bs-Latn-BA" sz="1000" dirty="0">
                <a:solidFill>
                  <a:schemeClr val="accent5">
                    <a:lumMod val="50000"/>
                  </a:schemeClr>
                </a:solidFill>
                <a:latin typeface="+mj-lt"/>
                <a:cs typeface="Arial" panose="020B0604020202020204" pitchFamily="34" charset="0"/>
              </a:rPr>
              <a:t>rising to </a:t>
            </a:r>
            <a:r>
              <a:rPr lang="en-US" sz="1000" dirty="0">
                <a:solidFill>
                  <a:schemeClr val="accent5">
                    <a:lumMod val="50000"/>
                  </a:schemeClr>
                </a:solidFill>
                <a:latin typeface="+mj-lt"/>
                <a:cs typeface="Arial" panose="020B0604020202020204" pitchFamily="34" charset="0"/>
              </a:rPr>
              <a:t>15% of recorded deals. Healthcare, IT, and Professional Staffing each accounted for 13%, while Commercial Staffing declined sharply </a:t>
            </a:r>
            <a:r>
              <a:rPr lang="bs-Latn-BA" sz="1000" dirty="0">
                <a:solidFill>
                  <a:schemeClr val="accent5">
                    <a:lumMod val="50000"/>
                  </a:schemeClr>
                </a:solidFill>
                <a:latin typeface="+mj-lt"/>
                <a:cs typeface="Arial" panose="020B0604020202020204" pitchFamily="34" charset="0"/>
              </a:rPr>
              <a:t>in 2024 (from </a:t>
            </a:r>
            <a:r>
              <a:rPr lang="en-US" sz="1000" dirty="0">
                <a:solidFill>
                  <a:schemeClr val="accent5">
                    <a:lumMod val="50000"/>
                  </a:schemeClr>
                </a:solidFill>
                <a:latin typeface="+mj-lt"/>
                <a:cs typeface="Arial" panose="020B0604020202020204" pitchFamily="34" charset="0"/>
              </a:rPr>
              <a:t>22% in H2 2023 to 10%</a:t>
            </a:r>
            <a:r>
              <a:rPr lang="bs-Latn-BA" sz="1000" dirty="0">
                <a:solidFill>
                  <a:schemeClr val="accent5">
                    <a:lumMod val="50000"/>
                  </a:schemeClr>
                </a:solidFill>
                <a:latin typeface="+mj-lt"/>
                <a:cs typeface="Arial" panose="020B0604020202020204" pitchFamily="34" charset="0"/>
              </a:rPr>
              <a:t> in H2 2024)</a:t>
            </a:r>
            <a:r>
              <a:rPr lang="en-US" sz="1000" dirty="0">
                <a:solidFill>
                  <a:schemeClr val="accent5">
                    <a:lumMod val="50000"/>
                  </a:schemeClr>
                </a:solidFill>
                <a:latin typeface="+mj-lt"/>
                <a:cs typeface="Arial" panose="020B0604020202020204" pitchFamily="34" charset="0"/>
              </a:rPr>
              <a:t>.</a:t>
            </a:r>
            <a:endParaRPr lang="bs-Latn-BA" sz="1000" dirty="0">
              <a:solidFill>
                <a:schemeClr val="accent5">
                  <a:lumMod val="50000"/>
                </a:schemeClr>
              </a:solidFill>
              <a:latin typeface="+mj-lt"/>
              <a:cs typeface="Arial" panose="020B0604020202020204" pitchFamily="34" charset="0"/>
            </a:endParaRPr>
          </a:p>
          <a:p>
            <a:pPr>
              <a:lnSpc>
                <a:spcPct val="150000"/>
              </a:lnSpc>
            </a:pPr>
            <a:r>
              <a:rPr lang="en-US" sz="1000" dirty="0">
                <a:solidFill>
                  <a:schemeClr val="accent5">
                    <a:lumMod val="50000"/>
                  </a:schemeClr>
                </a:solidFill>
                <a:latin typeface="+mj-lt"/>
                <a:cs typeface="Arial" panose="020B0604020202020204" pitchFamily="34" charset="0"/>
              </a:rPr>
              <a:t>Geographically, Europe led M&amp;A activity </a:t>
            </a:r>
            <a:r>
              <a:rPr lang="bs-Latn-BA" sz="1000" dirty="0">
                <a:solidFill>
                  <a:schemeClr val="accent5">
                    <a:lumMod val="50000"/>
                  </a:schemeClr>
                </a:solidFill>
                <a:latin typeface="+mj-lt"/>
                <a:cs typeface="Arial" panose="020B0604020202020204" pitchFamily="34" charset="0"/>
              </a:rPr>
              <a:t>by region </a:t>
            </a:r>
            <a:r>
              <a:rPr lang="en-US" sz="1000" dirty="0">
                <a:solidFill>
                  <a:schemeClr val="accent5">
                    <a:lumMod val="50000"/>
                  </a:schemeClr>
                </a:solidFill>
                <a:latin typeface="+mj-lt"/>
                <a:cs typeface="Arial" panose="020B0604020202020204" pitchFamily="34" charset="0"/>
              </a:rPr>
              <a:t>in H2 2024, capturing the largest share of buyers and targets. North America followed closely, maintaining its position as a key transaction hub despite a decline in overall volume. The Asia-Pacific region saw more selective deal-making, reflecting a cautious investment approach in the market.</a:t>
            </a:r>
          </a:p>
          <a:p>
            <a:pPr marL="0" indent="0">
              <a:lnSpc>
                <a:spcPct val="150000"/>
              </a:lnSpc>
              <a:buNone/>
            </a:pPr>
            <a:r>
              <a:rPr lang="en-US" sz="1000" dirty="0">
                <a:solidFill>
                  <a:schemeClr val="accent5">
                    <a:lumMod val="50000"/>
                  </a:schemeClr>
                </a:solidFill>
                <a:latin typeface="+mj-lt"/>
                <a:cs typeface="Arial" panose="020B0604020202020204" pitchFamily="34" charset="0"/>
              </a:rPr>
              <a:t>This report offers a detailed analysis of recent M&amp;A activity in the Workforce Solutions industry over the last six months.</a:t>
            </a:r>
            <a:endParaRPr lang="en-GB" sz="1000" dirty="0">
              <a:solidFill>
                <a:schemeClr val="accent5">
                  <a:lumMod val="50000"/>
                </a:schemeClr>
              </a:solidFill>
              <a:latin typeface="+mj-lt"/>
              <a:cs typeface="Arial" panose="020B0604020202020204" pitchFamily="34" charset="0"/>
            </a:endParaRPr>
          </a:p>
        </p:txBody>
      </p:sp>
      <p:sp>
        <p:nvSpPr>
          <p:cNvPr id="8" name="Text Placeholder 4">
            <a:extLst>
              <a:ext uri="{FF2B5EF4-FFF2-40B4-BE49-F238E27FC236}">
                <a16:creationId xmlns:a16="http://schemas.microsoft.com/office/drawing/2014/main" id="{B22C95F9-32F4-BAAF-F83B-31CEF1F23A91}"/>
              </a:ext>
            </a:extLst>
          </p:cNvPr>
          <p:cNvSpPr txBox="1">
            <a:spLocks/>
          </p:cNvSpPr>
          <p:nvPr/>
        </p:nvSpPr>
        <p:spPr>
          <a:xfrm>
            <a:off x="8753680" y="6442396"/>
            <a:ext cx="3637990" cy="29218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regular"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regular"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regular"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Workforce Solutions Review</a:t>
            </a:r>
          </a:p>
        </p:txBody>
      </p:sp>
      <p:cxnSp>
        <p:nvCxnSpPr>
          <p:cNvPr id="10" name="Straight Connector 9">
            <a:extLst>
              <a:ext uri="{FF2B5EF4-FFF2-40B4-BE49-F238E27FC236}">
                <a16:creationId xmlns:a16="http://schemas.microsoft.com/office/drawing/2014/main" id="{E33309B6-7512-D858-A68B-0ABE630BAFEB}"/>
              </a:ext>
            </a:extLst>
          </p:cNvPr>
          <p:cNvCxnSpPr/>
          <p:nvPr/>
        </p:nvCxnSpPr>
        <p:spPr>
          <a:xfrm>
            <a:off x="8252142" y="6428348"/>
            <a:ext cx="0" cy="3098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3">
            <a:extLst>
              <a:ext uri="{FF2B5EF4-FFF2-40B4-BE49-F238E27FC236}">
                <a16:creationId xmlns:a16="http://schemas.microsoft.com/office/drawing/2014/main" id="{5A4CC31F-3DE3-10D5-B03F-1422F03ED1E4}"/>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2</a:t>
            </a:fld>
            <a:endParaRPr lang="en-GB" sz="1000" i="0" kern="1200" dirty="0">
              <a:solidFill>
                <a:schemeClr val="bg1"/>
              </a:solidFill>
              <a:ea typeface="Verdana" panose="020B0604030504040204" pitchFamily="34" charset="0"/>
              <a:cs typeface="+mn-cs"/>
            </a:endParaRPr>
          </a:p>
        </p:txBody>
      </p:sp>
      <p:sp>
        <p:nvSpPr>
          <p:cNvPr id="15" name="Text Placeholder 2">
            <a:extLst>
              <a:ext uri="{FF2B5EF4-FFF2-40B4-BE49-F238E27FC236}">
                <a16:creationId xmlns:a16="http://schemas.microsoft.com/office/drawing/2014/main" id="{CD3FB1CB-3BBD-5CA2-6207-2CB7A59105F3}"/>
              </a:ext>
            </a:extLst>
          </p:cNvPr>
          <p:cNvSpPr txBox="1">
            <a:spLocks/>
          </p:cNvSpPr>
          <p:nvPr/>
        </p:nvSpPr>
        <p:spPr>
          <a:xfrm>
            <a:off x="8393457" y="6444392"/>
            <a:ext cx="3638550" cy="292100"/>
          </a:xfrm>
          <a:prstGeom prst="rect">
            <a:avLst/>
          </a:prstGeom>
          <a:ln>
            <a:noFill/>
            <a:prstDash val="sysDo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chemeClr val="bg1"/>
                </a:solidFill>
              </a:rPr>
              <a:t>Workforce Solutions | M&amp;A Review</a:t>
            </a:r>
          </a:p>
        </p:txBody>
      </p:sp>
      <p:sp>
        <p:nvSpPr>
          <p:cNvPr id="6" name="Title 8">
            <a:extLst>
              <a:ext uri="{FF2B5EF4-FFF2-40B4-BE49-F238E27FC236}">
                <a16:creationId xmlns:a16="http://schemas.microsoft.com/office/drawing/2014/main" id="{8A4CEF59-5A55-E473-A45B-CAC0BA2621B6}"/>
              </a:ext>
            </a:extLst>
          </p:cNvPr>
          <p:cNvSpPr txBox="1">
            <a:spLocks/>
          </p:cNvSpPr>
          <p:nvPr/>
        </p:nvSpPr>
        <p:spPr>
          <a:xfrm>
            <a:off x="7265442" y="6459880"/>
            <a:ext cx="1056168" cy="292180"/>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H</a:t>
            </a:r>
            <a:r>
              <a:rPr lang="bs-Latn-BA" dirty="0"/>
              <a:t>2</a:t>
            </a:r>
            <a:r>
              <a:rPr lang="en-GB" dirty="0"/>
              <a:t> 202</a:t>
            </a:r>
            <a:r>
              <a:rPr lang="bs-Latn-BA" dirty="0"/>
              <a:t>4</a:t>
            </a:r>
            <a:endParaRPr lang="en-GB" dirty="0"/>
          </a:p>
        </p:txBody>
      </p:sp>
    </p:spTree>
    <p:extLst>
      <p:ext uri="{BB962C8B-B14F-4D97-AF65-F5344CB8AC3E}">
        <p14:creationId xmlns:p14="http://schemas.microsoft.com/office/powerpoint/2010/main" val="304239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5BC14B-1492-F444-A06D-4AEFBEA61E69}"/>
              </a:ext>
            </a:extLst>
          </p:cNvPr>
          <p:cNvSpPr/>
          <p:nvPr/>
        </p:nvSpPr>
        <p:spPr>
          <a:xfrm>
            <a:off x="6694312" y="1034508"/>
            <a:ext cx="5063065" cy="5233573"/>
          </a:xfrm>
          <a:prstGeom prst="rect">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5D60713E-27D2-144A-8F0E-176927065666}"/>
              </a:ext>
            </a:extLst>
          </p:cNvPr>
          <p:cNvSpPr>
            <a:spLocks noGrp="1"/>
          </p:cNvSpPr>
          <p:nvPr>
            <p:ph type="body" sz="quarter" idx="10"/>
          </p:nvPr>
        </p:nvSpPr>
        <p:spPr>
          <a:xfrm>
            <a:off x="924954" y="446680"/>
            <a:ext cx="6719300" cy="563414"/>
          </a:xfrm>
        </p:spPr>
        <p:txBody>
          <a:bodyPr>
            <a:noAutofit/>
          </a:bodyPr>
          <a:lstStyle/>
          <a:p>
            <a:r>
              <a:rPr lang="en-US" dirty="0">
                <a:latin typeface="+mn-lt"/>
              </a:rPr>
              <a:t>TRANSACTION ACTIVITY | </a:t>
            </a:r>
            <a:r>
              <a:rPr lang="en-US" dirty="0">
                <a:solidFill>
                  <a:schemeClr val="bg2"/>
                </a:solidFill>
                <a:latin typeface="+mn-lt"/>
              </a:rPr>
              <a:t>OVERVIEW </a:t>
            </a:r>
          </a:p>
        </p:txBody>
      </p:sp>
      <p:sp>
        <p:nvSpPr>
          <p:cNvPr id="5" name="Text Placeholder 4">
            <a:extLst>
              <a:ext uri="{FF2B5EF4-FFF2-40B4-BE49-F238E27FC236}">
                <a16:creationId xmlns:a16="http://schemas.microsoft.com/office/drawing/2014/main" id="{F82FD355-7B54-604C-8B47-472F9957D974}"/>
              </a:ext>
            </a:extLst>
          </p:cNvPr>
          <p:cNvSpPr txBox="1">
            <a:spLocks/>
          </p:cNvSpPr>
          <p:nvPr/>
        </p:nvSpPr>
        <p:spPr>
          <a:xfrm>
            <a:off x="356616" y="1244144"/>
            <a:ext cx="6190770" cy="49036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000"/>
              </a:lnSpc>
              <a:buNone/>
            </a:pPr>
            <a:r>
              <a:rPr lang="en-US" sz="1200" b="1" dirty="0">
                <a:latin typeface="+mj-lt"/>
                <a:cs typeface="Arial" panose="020B0604020202020204" pitchFamily="34" charset="0"/>
              </a:rPr>
              <a:t>M&amp;A OVERVIEW</a:t>
            </a:r>
          </a:p>
          <a:p>
            <a:pPr marL="0" indent="0">
              <a:lnSpc>
                <a:spcPct val="120000"/>
              </a:lnSpc>
              <a:buNone/>
            </a:pPr>
            <a:r>
              <a:rPr lang="en-US" sz="1000" dirty="0">
                <a:solidFill>
                  <a:schemeClr val="accent5">
                    <a:lumMod val="50000"/>
                  </a:schemeClr>
                </a:solidFill>
                <a:latin typeface="+mj-lt"/>
              </a:rPr>
              <a:t>In the second half of 2024, the workforce solutions sector experienced a notable slowdown in M&amp;A activity. This decline reflects greater investor caution, influenced by economic uncertainties and a shift toward smaller, strategic acquisitions. Despite the overall decline, certain regions and sub-sectors demonstrated resilience, underscoring the complex </a:t>
            </a:r>
            <a:r>
              <a:rPr lang="bs-Latn-BA" sz="1000" dirty="0">
                <a:solidFill>
                  <a:schemeClr val="accent5">
                    <a:lumMod val="50000"/>
                  </a:schemeClr>
                </a:solidFill>
                <a:latin typeface="+mj-lt"/>
              </a:rPr>
              <a:t>market </a:t>
            </a:r>
            <a:r>
              <a:rPr lang="en-US" sz="1000" dirty="0">
                <a:solidFill>
                  <a:schemeClr val="accent5">
                    <a:lumMod val="50000"/>
                  </a:schemeClr>
                </a:solidFill>
                <a:latin typeface="+mj-lt"/>
              </a:rPr>
              <a:t>dynamics</a:t>
            </a:r>
            <a:r>
              <a:rPr lang="bs-Latn-BA" sz="1000" dirty="0">
                <a:solidFill>
                  <a:schemeClr val="accent5">
                    <a:lumMod val="50000"/>
                  </a:schemeClr>
                </a:solidFill>
                <a:latin typeface="+mj-lt"/>
              </a:rPr>
              <a:t>. </a:t>
            </a:r>
            <a:r>
              <a:rPr lang="en-US" sz="1000" dirty="0">
                <a:solidFill>
                  <a:schemeClr val="accent5">
                    <a:lumMod val="50000"/>
                  </a:schemeClr>
                </a:solidFill>
                <a:latin typeface="+mj-lt"/>
              </a:rPr>
              <a:t>This report highlights 38 of the 163 M&amp;A transactions completed in H2 2024. Deal volume declined compared to H1, with 71 transactions in Q3 and 92 in Q4,</a:t>
            </a:r>
            <a:r>
              <a:rPr lang="bs-Latn-BA" sz="1000" dirty="0">
                <a:solidFill>
                  <a:schemeClr val="accent5">
                    <a:lumMod val="50000"/>
                  </a:schemeClr>
                </a:solidFill>
                <a:latin typeface="+mj-lt"/>
              </a:rPr>
              <a:t> a decline </a:t>
            </a:r>
            <a:r>
              <a:rPr lang="en-US" sz="1000" dirty="0">
                <a:solidFill>
                  <a:schemeClr val="accent5">
                    <a:lumMod val="50000"/>
                  </a:schemeClr>
                </a:solidFill>
                <a:latin typeface="+mj-lt"/>
              </a:rPr>
              <a:t>from 219 </a:t>
            </a:r>
            <a:r>
              <a:rPr lang="bs-Latn-BA" sz="1000" dirty="0">
                <a:solidFill>
                  <a:schemeClr val="accent5">
                    <a:lumMod val="50000"/>
                  </a:schemeClr>
                </a:solidFill>
                <a:latin typeface="+mj-lt"/>
              </a:rPr>
              <a:t>transactions </a:t>
            </a:r>
            <a:r>
              <a:rPr lang="en-US" sz="1000" dirty="0">
                <a:solidFill>
                  <a:schemeClr val="accent5">
                    <a:lumMod val="50000"/>
                  </a:schemeClr>
                </a:solidFill>
                <a:latin typeface="+mj-lt"/>
              </a:rPr>
              <a:t>in </a:t>
            </a:r>
            <a:r>
              <a:rPr lang="bs-Latn-BA" sz="1000" dirty="0">
                <a:solidFill>
                  <a:schemeClr val="accent5">
                    <a:lumMod val="50000"/>
                  </a:schemeClr>
                </a:solidFill>
                <a:latin typeface="+mj-lt"/>
              </a:rPr>
              <a:t>H1</a:t>
            </a:r>
            <a:r>
              <a:rPr lang="en-US" sz="1000" dirty="0">
                <a:solidFill>
                  <a:schemeClr val="accent5">
                    <a:lumMod val="50000"/>
                  </a:schemeClr>
                </a:solidFill>
                <a:latin typeface="+mj-lt"/>
              </a:rPr>
              <a:t>, reflecting a more cautious deal-making environment.</a:t>
            </a:r>
            <a:endParaRPr lang="bs-Latn-BA" sz="1000" dirty="0">
              <a:solidFill>
                <a:schemeClr val="accent5">
                  <a:lumMod val="50000"/>
                </a:schemeClr>
              </a:solidFill>
              <a:latin typeface="+mj-lt"/>
            </a:endParaRPr>
          </a:p>
          <a:p>
            <a:pPr marL="0" indent="0">
              <a:lnSpc>
                <a:spcPct val="120000"/>
              </a:lnSpc>
              <a:buNone/>
            </a:pPr>
            <a:r>
              <a:rPr lang="en-US" sz="1000" dirty="0">
                <a:solidFill>
                  <a:schemeClr val="accent5">
                    <a:lumMod val="50000"/>
                  </a:schemeClr>
                </a:solidFill>
                <a:latin typeface="+mj-lt"/>
              </a:rPr>
              <a:t>Place &amp; Search emerged as the most active sub-sector in H2 2024, accounting for 15% of identified deals with 25 transactions, marking the </a:t>
            </a:r>
            <a:r>
              <a:rPr lang="bs-Latn-BA" sz="1000" dirty="0">
                <a:solidFill>
                  <a:schemeClr val="accent5">
                    <a:lumMod val="50000"/>
                  </a:schemeClr>
                </a:solidFill>
                <a:latin typeface="+mj-lt"/>
              </a:rPr>
              <a:t>largest increase</a:t>
            </a:r>
            <a:r>
              <a:rPr lang="en-US" sz="1000" dirty="0">
                <a:solidFill>
                  <a:schemeClr val="accent5">
                    <a:lumMod val="50000"/>
                  </a:schemeClr>
                </a:solidFill>
                <a:latin typeface="+mj-lt"/>
              </a:rPr>
              <a:t> in 2024, up from 6% in H2 2023. Healthcare Staffing, IT Staffing, and Professional Staffing each represented 13% of total deal volume, with 22, 21, and 21 transactions, respectively. Non-specialist Commercial Staffing, which accounted for 22% of transactions in H2 2023 and was the most active sector, saw a significant decline in 2024, falling to 10% in H2 2024.</a:t>
            </a:r>
            <a:r>
              <a:rPr lang="bs-Latn-BA" sz="1000" dirty="0">
                <a:solidFill>
                  <a:schemeClr val="accent5">
                    <a:lumMod val="50000"/>
                  </a:schemeClr>
                </a:solidFill>
                <a:latin typeface="+mj-lt"/>
              </a:rPr>
              <a:t> </a:t>
            </a:r>
            <a:r>
              <a:rPr lang="en-US" sz="1000" dirty="0">
                <a:solidFill>
                  <a:schemeClr val="accent5">
                    <a:lumMod val="50000"/>
                  </a:schemeClr>
                </a:solidFill>
                <a:latin typeface="+mj-lt"/>
              </a:rPr>
              <a:t>Industrial Staffing and Payrolling/Compliance each made up 9% of total transactions.</a:t>
            </a:r>
            <a:endParaRPr lang="bs-Latn-BA" sz="1000" dirty="0">
              <a:solidFill>
                <a:schemeClr val="accent5">
                  <a:lumMod val="50000"/>
                </a:schemeClr>
              </a:solidFill>
              <a:latin typeface="+mj-lt"/>
            </a:endParaRPr>
          </a:p>
          <a:p>
            <a:pPr marL="0" indent="0">
              <a:lnSpc>
                <a:spcPct val="120000"/>
              </a:lnSpc>
              <a:buNone/>
            </a:pPr>
            <a:r>
              <a:rPr lang="en-US" sz="1000" dirty="0">
                <a:solidFill>
                  <a:schemeClr val="accent5">
                    <a:lumMod val="50000"/>
                  </a:schemeClr>
                </a:solidFill>
                <a:latin typeface="+mj-lt"/>
              </a:rPr>
              <a:t>Cross-border transactions accounted for 17% of total deals, slightly down from 18% in H1 2024. </a:t>
            </a:r>
            <a:r>
              <a:rPr lang="bs-Latn-BA" sz="1000" dirty="0">
                <a:solidFill>
                  <a:schemeClr val="accent5">
                    <a:lumMod val="50000"/>
                  </a:schemeClr>
                </a:solidFill>
                <a:latin typeface="+mj-lt"/>
              </a:rPr>
              <a:t>G</a:t>
            </a:r>
            <a:r>
              <a:rPr lang="en-US" sz="1000" dirty="0">
                <a:solidFill>
                  <a:schemeClr val="accent5">
                    <a:lumMod val="50000"/>
                  </a:schemeClr>
                </a:solidFill>
                <a:latin typeface="+mj-lt"/>
              </a:rPr>
              <a:t>eographically, Europe led M&amp;A activity, representing 46% of buyers (75) and 47% of targets (76). The most targeted countries included the United Kingdom (32), France (12), and the Netherlands (12).</a:t>
            </a:r>
            <a:r>
              <a:rPr lang="bs-Latn-BA" sz="1000" dirty="0">
                <a:solidFill>
                  <a:schemeClr val="accent5">
                    <a:lumMod val="50000"/>
                  </a:schemeClr>
                </a:solidFill>
                <a:latin typeface="+mj-lt"/>
              </a:rPr>
              <a:t> </a:t>
            </a:r>
            <a:r>
              <a:rPr lang="en-US" sz="1000" dirty="0">
                <a:solidFill>
                  <a:schemeClr val="accent5">
                    <a:lumMod val="50000"/>
                  </a:schemeClr>
                </a:solidFill>
                <a:latin typeface="+mj-lt"/>
              </a:rPr>
              <a:t>North America followed, with 40% of buyers (65) and 37% of targets (61), maintaining its position as a key transaction hub despite lower overall volume</a:t>
            </a:r>
            <a:r>
              <a:rPr lang="bs-Latn-BA" sz="1000" dirty="0">
                <a:solidFill>
                  <a:schemeClr val="accent5">
                    <a:lumMod val="50000"/>
                  </a:schemeClr>
                </a:solidFill>
                <a:latin typeface="+mj-lt"/>
              </a:rPr>
              <a:t> than in H1 2024</a:t>
            </a:r>
            <a:r>
              <a:rPr lang="en-US" sz="1000" dirty="0">
                <a:solidFill>
                  <a:schemeClr val="accent5">
                    <a:lumMod val="50000"/>
                  </a:schemeClr>
                </a:solidFill>
                <a:latin typeface="+mj-lt"/>
              </a:rPr>
              <a:t>. The Asia-Pacific region accounted for 11% of buyers (18) and 12% of targets (19), with Japan once again leading activity in the region with 14 completed deals. Strategic buyers dominated transactions, making up 87% of all deals.</a:t>
            </a:r>
            <a:endParaRPr lang="bs-Latn-BA" sz="1000" dirty="0">
              <a:solidFill>
                <a:schemeClr val="accent5">
                  <a:lumMod val="50000"/>
                </a:schemeClr>
              </a:solidFill>
              <a:latin typeface="+mj-lt"/>
            </a:endParaRPr>
          </a:p>
          <a:p>
            <a:pPr marL="0" indent="0">
              <a:lnSpc>
                <a:spcPct val="120000"/>
              </a:lnSpc>
              <a:buNone/>
            </a:pPr>
            <a:r>
              <a:rPr lang="en-US" sz="1000" dirty="0">
                <a:solidFill>
                  <a:schemeClr val="accent5">
                    <a:lumMod val="50000"/>
                  </a:schemeClr>
                </a:solidFill>
                <a:latin typeface="+mj-lt"/>
              </a:rPr>
              <a:t>As is typical in private M&amp;A, most deal terms remained undisclosed</a:t>
            </a:r>
            <a:r>
              <a:rPr lang="bs-Latn-BA" sz="1000" dirty="0">
                <a:solidFill>
                  <a:schemeClr val="accent5">
                    <a:lumMod val="50000"/>
                  </a:schemeClr>
                </a:solidFill>
                <a:latin typeface="+mj-lt"/>
              </a:rPr>
              <a:t>.</a:t>
            </a:r>
            <a:r>
              <a:rPr lang="en-US" sz="1000" dirty="0">
                <a:solidFill>
                  <a:schemeClr val="accent5">
                    <a:lumMod val="50000"/>
                  </a:schemeClr>
                </a:solidFill>
                <a:latin typeface="+mj-lt"/>
              </a:rPr>
              <a:t> Total disclosed deal value dropped significantly, from $5.0bn in H1 2024 to $730.2m. Among transactions with disclosed financials, the average deal size </a:t>
            </a:r>
            <a:r>
              <a:rPr lang="bs-Latn-BA" sz="1000" dirty="0">
                <a:solidFill>
                  <a:schemeClr val="accent5">
                    <a:lumMod val="50000"/>
                  </a:schemeClr>
                </a:solidFill>
                <a:latin typeface="+mj-lt"/>
              </a:rPr>
              <a:t>was </a:t>
            </a:r>
            <a:r>
              <a:rPr lang="en-US" sz="1000" dirty="0">
                <a:solidFill>
                  <a:schemeClr val="accent5">
                    <a:lumMod val="50000"/>
                  </a:schemeClr>
                </a:solidFill>
                <a:latin typeface="+mj-lt"/>
              </a:rPr>
              <a:t>$73.0m, while the average reported EBITDA multiple reached </a:t>
            </a:r>
            <a:r>
              <a:rPr lang="bs-Latn-BA" sz="1000" dirty="0">
                <a:solidFill>
                  <a:schemeClr val="accent5">
                    <a:lumMod val="50000"/>
                  </a:schemeClr>
                </a:solidFill>
                <a:latin typeface="+mj-lt"/>
              </a:rPr>
              <a:t>12.0</a:t>
            </a:r>
            <a:r>
              <a:rPr lang="en-US" sz="1000" dirty="0">
                <a:solidFill>
                  <a:schemeClr val="accent5">
                    <a:lumMod val="50000"/>
                  </a:schemeClr>
                </a:solidFill>
                <a:latin typeface="+mj-lt"/>
              </a:rPr>
              <a:t>x</a:t>
            </a:r>
            <a:r>
              <a:rPr lang="bs-Latn-BA" sz="1000" dirty="0">
                <a:solidFill>
                  <a:schemeClr val="accent5">
                    <a:lumMod val="50000"/>
                  </a:schemeClr>
                </a:solidFill>
                <a:latin typeface="+mj-lt"/>
              </a:rPr>
              <a:t>. </a:t>
            </a:r>
            <a:r>
              <a:rPr lang="en-US" sz="1000" dirty="0">
                <a:solidFill>
                  <a:schemeClr val="accent5">
                    <a:lumMod val="50000"/>
                  </a:schemeClr>
                </a:solidFill>
                <a:latin typeface="+mj-lt"/>
              </a:rPr>
              <a:t>Publicly traded companies in the sector are currently valued at an average EV/EBITDA multiple of 9.8x.</a:t>
            </a:r>
          </a:p>
        </p:txBody>
      </p:sp>
      <p:sp>
        <p:nvSpPr>
          <p:cNvPr id="12" name="Rectangle 11">
            <a:extLst>
              <a:ext uri="{FF2B5EF4-FFF2-40B4-BE49-F238E27FC236}">
                <a16:creationId xmlns:a16="http://schemas.microsoft.com/office/drawing/2014/main" id="{C7621D06-D920-9A41-A0E3-D513028EF6CD}"/>
              </a:ext>
            </a:extLst>
          </p:cNvPr>
          <p:cNvSpPr/>
          <p:nvPr/>
        </p:nvSpPr>
        <p:spPr>
          <a:xfrm>
            <a:off x="7063934" y="1056971"/>
            <a:ext cx="2568780" cy="223587"/>
          </a:xfrm>
          <a:prstGeom prst="rect">
            <a:avLst/>
          </a:prstGeom>
        </p:spPr>
        <p:txBody>
          <a:bodyPr wrap="none">
            <a:spAutoFit/>
          </a:bodyPr>
          <a:lstStyle/>
          <a:p>
            <a:pPr>
              <a:lnSpc>
                <a:spcPts val="1000"/>
              </a:lnSpc>
              <a:spcAft>
                <a:spcPts val="600"/>
              </a:spcAft>
            </a:pPr>
            <a:r>
              <a:rPr lang="en-GB" sz="1200" b="1" dirty="0">
                <a:latin typeface="Arial" panose="020B0604020202020204" pitchFamily="34" charset="0"/>
                <a:cs typeface="Arial" panose="020B0604020202020204" pitchFamily="34" charset="0"/>
              </a:rPr>
              <a:t>Workforce Solutions Subsectors</a:t>
            </a:r>
          </a:p>
        </p:txBody>
      </p:sp>
      <p:sp>
        <p:nvSpPr>
          <p:cNvPr id="15" name="Text Placeholder 4">
            <a:extLst>
              <a:ext uri="{FF2B5EF4-FFF2-40B4-BE49-F238E27FC236}">
                <a16:creationId xmlns:a16="http://schemas.microsoft.com/office/drawing/2014/main" id="{1B81911B-10CC-B7B9-838E-FE0E81BD13E4}"/>
              </a:ext>
            </a:extLst>
          </p:cNvPr>
          <p:cNvSpPr txBox="1">
            <a:spLocks/>
          </p:cNvSpPr>
          <p:nvPr/>
        </p:nvSpPr>
        <p:spPr>
          <a:xfrm>
            <a:off x="8753680" y="6442396"/>
            <a:ext cx="3637990" cy="29218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regular"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regular"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regular"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Workforce Solutions Review</a:t>
            </a:r>
          </a:p>
        </p:txBody>
      </p:sp>
      <p:cxnSp>
        <p:nvCxnSpPr>
          <p:cNvPr id="17" name="Straight Connector 16">
            <a:extLst>
              <a:ext uri="{FF2B5EF4-FFF2-40B4-BE49-F238E27FC236}">
                <a16:creationId xmlns:a16="http://schemas.microsoft.com/office/drawing/2014/main" id="{5D166BE7-D829-D109-5698-FCA7924E9C43}"/>
              </a:ext>
            </a:extLst>
          </p:cNvPr>
          <p:cNvCxnSpPr/>
          <p:nvPr/>
        </p:nvCxnSpPr>
        <p:spPr>
          <a:xfrm>
            <a:off x="8252142" y="6428348"/>
            <a:ext cx="0" cy="3098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930365C8-928A-EC75-B59A-330C89254F69}"/>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3</a:t>
            </a:fld>
            <a:endParaRPr lang="en-GB" sz="1000" i="0" kern="1200" dirty="0">
              <a:solidFill>
                <a:schemeClr val="bg1"/>
              </a:solidFill>
              <a:ea typeface="Verdana" panose="020B0604030504040204" pitchFamily="34" charset="0"/>
              <a:cs typeface="+mn-cs"/>
            </a:endParaRPr>
          </a:p>
        </p:txBody>
      </p:sp>
      <p:pic>
        <p:nvPicPr>
          <p:cNvPr id="8" name="Graphic 7" descr="Books with solid fill">
            <a:extLst>
              <a:ext uri="{FF2B5EF4-FFF2-40B4-BE49-F238E27FC236}">
                <a16:creationId xmlns:a16="http://schemas.microsoft.com/office/drawing/2014/main" id="{B72A2794-1EFF-A663-5795-A32738E4EC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7728" y="1368549"/>
            <a:ext cx="402980" cy="425761"/>
          </a:xfrm>
          <a:prstGeom prst="rect">
            <a:avLst/>
          </a:prstGeom>
        </p:spPr>
      </p:pic>
      <p:pic>
        <p:nvPicPr>
          <p:cNvPr id="10" name="Graphic 9" descr="Coins with solid fill">
            <a:extLst>
              <a:ext uri="{FF2B5EF4-FFF2-40B4-BE49-F238E27FC236}">
                <a16:creationId xmlns:a16="http://schemas.microsoft.com/office/drawing/2014/main" id="{0DA7B256-1778-650F-7BD0-63D8A76BDA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07728" y="4510850"/>
            <a:ext cx="426744" cy="426744"/>
          </a:xfrm>
          <a:prstGeom prst="rect">
            <a:avLst/>
          </a:prstGeom>
        </p:spPr>
      </p:pic>
      <p:pic>
        <p:nvPicPr>
          <p:cNvPr id="13" name="Graphic 12" descr="Medical with solid fill">
            <a:extLst>
              <a:ext uri="{FF2B5EF4-FFF2-40B4-BE49-F238E27FC236}">
                <a16:creationId xmlns:a16="http://schemas.microsoft.com/office/drawing/2014/main" id="{6930B051-7CCD-C48C-27D2-911F43A191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07728" y="2621360"/>
            <a:ext cx="459186" cy="459186"/>
          </a:xfrm>
          <a:prstGeom prst="rect">
            <a:avLst/>
          </a:prstGeom>
        </p:spPr>
      </p:pic>
      <p:pic>
        <p:nvPicPr>
          <p:cNvPr id="22" name="Graphic 21" descr="Factory with solid fill">
            <a:extLst>
              <a:ext uri="{FF2B5EF4-FFF2-40B4-BE49-F238E27FC236}">
                <a16:creationId xmlns:a16="http://schemas.microsoft.com/office/drawing/2014/main" id="{AF06E9E2-4FA7-E648-41C2-69C60B5587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07728" y="5744215"/>
            <a:ext cx="425786" cy="425786"/>
          </a:xfrm>
          <a:prstGeom prst="rect">
            <a:avLst/>
          </a:prstGeom>
        </p:spPr>
      </p:pic>
      <p:pic>
        <p:nvPicPr>
          <p:cNvPr id="24" name="Graphic 23" descr="Computer with solid fill">
            <a:extLst>
              <a:ext uri="{FF2B5EF4-FFF2-40B4-BE49-F238E27FC236}">
                <a16:creationId xmlns:a16="http://schemas.microsoft.com/office/drawing/2014/main" id="{54B100A8-C708-E433-DAB8-EE751A36BB1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07728" y="5176569"/>
            <a:ext cx="417429" cy="417429"/>
          </a:xfrm>
          <a:prstGeom prst="rect">
            <a:avLst/>
          </a:prstGeom>
        </p:spPr>
      </p:pic>
      <p:sp>
        <p:nvSpPr>
          <p:cNvPr id="25" name="TextBox 24">
            <a:extLst>
              <a:ext uri="{FF2B5EF4-FFF2-40B4-BE49-F238E27FC236}">
                <a16:creationId xmlns:a16="http://schemas.microsoft.com/office/drawing/2014/main" id="{1DE00149-5603-6D91-3B78-E5B8CC065986}"/>
              </a:ext>
            </a:extLst>
          </p:cNvPr>
          <p:cNvSpPr txBox="1"/>
          <p:nvPr/>
        </p:nvSpPr>
        <p:spPr>
          <a:xfrm>
            <a:off x="7533851" y="1321515"/>
            <a:ext cx="1584000" cy="530915"/>
          </a:xfrm>
          <a:prstGeom prst="rect">
            <a:avLst/>
          </a:prstGeom>
          <a:noFill/>
        </p:spPr>
        <p:txBody>
          <a:bodyPr wrap="square" rtlCol="0">
            <a:spAutoFit/>
          </a:bodyPr>
          <a:lstStyle/>
          <a:p>
            <a:r>
              <a:rPr lang="en-GB" sz="1050" b="1" dirty="0">
                <a:solidFill>
                  <a:srgbClr val="000000"/>
                </a:solidFill>
                <a:latin typeface="DM Sans regular" pitchFamily="2" charset="0"/>
                <a:cs typeface="Arial" panose="020B0604020202020204" pitchFamily="34" charset="0"/>
              </a:rPr>
              <a:t>Education Staffing</a:t>
            </a:r>
          </a:p>
          <a:p>
            <a:r>
              <a:rPr lang="en-GB" sz="900" dirty="0">
                <a:latin typeface="+mj-lt"/>
                <a:cs typeface="Arial" panose="020B0604020202020204" pitchFamily="34" charset="0"/>
              </a:rPr>
              <a:t>Teachers and support staff for schools</a:t>
            </a:r>
          </a:p>
        </p:txBody>
      </p:sp>
      <p:sp>
        <p:nvSpPr>
          <p:cNvPr id="26" name="TextBox 25">
            <a:extLst>
              <a:ext uri="{FF2B5EF4-FFF2-40B4-BE49-F238E27FC236}">
                <a16:creationId xmlns:a16="http://schemas.microsoft.com/office/drawing/2014/main" id="{05266664-92C0-84F5-AEF0-54028E4EE646}"/>
              </a:ext>
            </a:extLst>
          </p:cNvPr>
          <p:cNvSpPr txBox="1"/>
          <p:nvPr/>
        </p:nvSpPr>
        <p:spPr>
          <a:xfrm>
            <a:off x="7533851" y="1952322"/>
            <a:ext cx="1584000" cy="530915"/>
          </a:xfrm>
          <a:prstGeom prst="rect">
            <a:avLst/>
          </a:prstGeom>
          <a:noFill/>
        </p:spPr>
        <p:txBody>
          <a:bodyPr wrap="square" rtlCol="0">
            <a:spAutoFit/>
          </a:bodyPr>
          <a:lstStyle/>
          <a:p>
            <a:r>
              <a:rPr lang="en-GB" sz="1050" b="1" dirty="0">
                <a:solidFill>
                  <a:srgbClr val="000000"/>
                </a:solidFill>
                <a:latin typeface="DM Sans regular" pitchFamily="2" charset="0"/>
                <a:cs typeface="Arial" panose="020B0604020202020204" pitchFamily="34" charset="0"/>
              </a:rPr>
              <a:t>Engineering Staffing</a:t>
            </a:r>
          </a:p>
          <a:p>
            <a:r>
              <a:rPr lang="en-GB" sz="900" dirty="0">
                <a:latin typeface="+mj-lt"/>
                <a:cs typeface="Arial" panose="020B0604020202020204" pitchFamily="34" charset="0"/>
              </a:rPr>
              <a:t>Engineers and skilled technical roles</a:t>
            </a:r>
          </a:p>
        </p:txBody>
      </p:sp>
      <p:sp>
        <p:nvSpPr>
          <p:cNvPr id="27" name="TextBox 26">
            <a:extLst>
              <a:ext uri="{FF2B5EF4-FFF2-40B4-BE49-F238E27FC236}">
                <a16:creationId xmlns:a16="http://schemas.microsoft.com/office/drawing/2014/main" id="{EFC401D5-3A14-0196-BBDE-7D92C55704D8}"/>
              </a:ext>
            </a:extLst>
          </p:cNvPr>
          <p:cNvSpPr txBox="1"/>
          <p:nvPr/>
        </p:nvSpPr>
        <p:spPr>
          <a:xfrm>
            <a:off x="7533851" y="4475550"/>
            <a:ext cx="1584000" cy="530915"/>
          </a:xfrm>
          <a:prstGeom prst="rect">
            <a:avLst/>
          </a:prstGeom>
          <a:noFill/>
        </p:spPr>
        <p:txBody>
          <a:bodyPr wrap="square" rtlCol="0">
            <a:spAutoFit/>
          </a:bodyPr>
          <a:lstStyle/>
          <a:p>
            <a:r>
              <a:rPr lang="en-GB" sz="1050" b="1" dirty="0">
                <a:solidFill>
                  <a:srgbClr val="000000"/>
                </a:solidFill>
                <a:latin typeface="DM Sans regular" pitchFamily="2" charset="0"/>
                <a:cs typeface="Arial" panose="020B0604020202020204" pitchFamily="34" charset="0"/>
              </a:rPr>
              <a:t>Finance Staffing</a:t>
            </a:r>
          </a:p>
          <a:p>
            <a:r>
              <a:rPr lang="en-GB" sz="900" dirty="0">
                <a:latin typeface="+mj-lt"/>
                <a:cs typeface="Arial" panose="020B0604020202020204" pitchFamily="34" charset="0"/>
              </a:rPr>
              <a:t>Accountants and financial analysts</a:t>
            </a:r>
          </a:p>
        </p:txBody>
      </p:sp>
      <p:sp>
        <p:nvSpPr>
          <p:cNvPr id="28" name="TextBox 27">
            <a:extLst>
              <a:ext uri="{FF2B5EF4-FFF2-40B4-BE49-F238E27FC236}">
                <a16:creationId xmlns:a16="http://schemas.microsoft.com/office/drawing/2014/main" id="{62D69630-BA43-C26E-2B01-3C4C86829F64}"/>
              </a:ext>
            </a:extLst>
          </p:cNvPr>
          <p:cNvSpPr txBox="1"/>
          <p:nvPr/>
        </p:nvSpPr>
        <p:spPr>
          <a:xfrm>
            <a:off x="7533851" y="2583129"/>
            <a:ext cx="1583999" cy="530915"/>
          </a:xfrm>
          <a:prstGeom prst="rect">
            <a:avLst/>
          </a:prstGeom>
          <a:noFill/>
        </p:spPr>
        <p:txBody>
          <a:bodyPr wrap="square" rtlCol="0">
            <a:spAutoFit/>
          </a:bodyPr>
          <a:lstStyle/>
          <a:p>
            <a:r>
              <a:rPr lang="en-GB" sz="1050" b="1" dirty="0">
                <a:solidFill>
                  <a:srgbClr val="000000"/>
                </a:solidFill>
                <a:latin typeface="DM Sans regular" pitchFamily="2" charset="0"/>
                <a:cs typeface="Arial" panose="020B0604020202020204" pitchFamily="34" charset="0"/>
              </a:rPr>
              <a:t>Healthcare Staffing</a:t>
            </a:r>
          </a:p>
          <a:p>
            <a:r>
              <a:rPr lang="en-GB" sz="900" dirty="0">
                <a:latin typeface="+mj-lt"/>
                <a:cs typeface="Arial" panose="020B0604020202020204" pitchFamily="34" charset="0"/>
              </a:rPr>
              <a:t>Doctors, nurses and allied health professionals</a:t>
            </a:r>
          </a:p>
        </p:txBody>
      </p:sp>
      <p:sp>
        <p:nvSpPr>
          <p:cNvPr id="29" name="TextBox 28">
            <a:extLst>
              <a:ext uri="{FF2B5EF4-FFF2-40B4-BE49-F238E27FC236}">
                <a16:creationId xmlns:a16="http://schemas.microsoft.com/office/drawing/2014/main" id="{93B982A7-520B-FA8B-F0BC-F6DE43E3D4E2}"/>
              </a:ext>
            </a:extLst>
          </p:cNvPr>
          <p:cNvSpPr txBox="1"/>
          <p:nvPr/>
        </p:nvSpPr>
        <p:spPr>
          <a:xfrm>
            <a:off x="7533850" y="5737167"/>
            <a:ext cx="1584000" cy="530915"/>
          </a:xfrm>
          <a:prstGeom prst="rect">
            <a:avLst/>
          </a:prstGeom>
          <a:noFill/>
        </p:spPr>
        <p:txBody>
          <a:bodyPr wrap="square" rtlCol="0">
            <a:spAutoFit/>
          </a:bodyPr>
          <a:lstStyle/>
          <a:p>
            <a:r>
              <a:rPr lang="en-GB" sz="1050" b="1" dirty="0">
                <a:solidFill>
                  <a:srgbClr val="000000"/>
                </a:solidFill>
                <a:latin typeface="DM Sans regular" pitchFamily="2" charset="0"/>
                <a:cs typeface="Arial" panose="020B0604020202020204" pitchFamily="34" charset="0"/>
              </a:rPr>
              <a:t>Industrial Staffing</a:t>
            </a:r>
          </a:p>
          <a:p>
            <a:r>
              <a:rPr lang="en-GB" sz="900" dirty="0">
                <a:latin typeface="+mj-lt"/>
                <a:cs typeface="Arial" panose="020B0604020202020204" pitchFamily="34" charset="0"/>
              </a:rPr>
              <a:t>Blue-collar, agricultural and other unskilled labour</a:t>
            </a:r>
          </a:p>
        </p:txBody>
      </p:sp>
      <p:sp>
        <p:nvSpPr>
          <p:cNvPr id="30" name="TextBox 29">
            <a:extLst>
              <a:ext uri="{FF2B5EF4-FFF2-40B4-BE49-F238E27FC236}">
                <a16:creationId xmlns:a16="http://schemas.microsoft.com/office/drawing/2014/main" id="{CF055964-1DBD-AEE2-3125-266229CA7369}"/>
              </a:ext>
            </a:extLst>
          </p:cNvPr>
          <p:cNvSpPr txBox="1"/>
          <p:nvPr/>
        </p:nvSpPr>
        <p:spPr>
          <a:xfrm>
            <a:off x="7533851" y="5106357"/>
            <a:ext cx="1584000" cy="530915"/>
          </a:xfrm>
          <a:prstGeom prst="rect">
            <a:avLst/>
          </a:prstGeom>
          <a:noFill/>
        </p:spPr>
        <p:txBody>
          <a:bodyPr wrap="square" rtlCol="0">
            <a:spAutoFit/>
          </a:bodyPr>
          <a:lstStyle/>
          <a:p>
            <a:r>
              <a:rPr lang="en-GB" sz="1050" b="1" dirty="0">
                <a:solidFill>
                  <a:srgbClr val="000000"/>
                </a:solidFill>
                <a:latin typeface="DM Sans regular" pitchFamily="2" charset="0"/>
                <a:cs typeface="Arial" panose="020B0604020202020204" pitchFamily="34" charset="0"/>
              </a:rPr>
              <a:t>IT Staffing</a:t>
            </a:r>
          </a:p>
          <a:p>
            <a:r>
              <a:rPr lang="en-GB" sz="900" dirty="0">
                <a:latin typeface="+mj-lt"/>
                <a:cs typeface="Arial" panose="020B0604020202020204" pitchFamily="34" charset="0"/>
              </a:rPr>
              <a:t>Information technology professionals</a:t>
            </a:r>
          </a:p>
        </p:txBody>
      </p:sp>
      <p:sp>
        <p:nvSpPr>
          <p:cNvPr id="31" name="TextBox 30">
            <a:extLst>
              <a:ext uri="{FF2B5EF4-FFF2-40B4-BE49-F238E27FC236}">
                <a16:creationId xmlns:a16="http://schemas.microsoft.com/office/drawing/2014/main" id="{06C0F7B4-B025-4BED-3175-B15C719C8742}"/>
              </a:ext>
            </a:extLst>
          </p:cNvPr>
          <p:cNvSpPr txBox="1"/>
          <p:nvPr/>
        </p:nvSpPr>
        <p:spPr>
          <a:xfrm>
            <a:off x="7533851" y="3844743"/>
            <a:ext cx="1584000" cy="530915"/>
          </a:xfrm>
          <a:prstGeom prst="rect">
            <a:avLst/>
          </a:prstGeom>
          <a:noFill/>
        </p:spPr>
        <p:txBody>
          <a:bodyPr wrap="square" rtlCol="0">
            <a:spAutoFit/>
          </a:bodyPr>
          <a:lstStyle/>
          <a:p>
            <a:r>
              <a:rPr lang="en-GB" sz="1050" b="1" dirty="0">
                <a:solidFill>
                  <a:srgbClr val="000000"/>
                </a:solidFill>
                <a:latin typeface="DM Sans regular" pitchFamily="2" charset="0"/>
                <a:cs typeface="Arial" panose="020B0604020202020204" pitchFamily="34" charset="0"/>
              </a:rPr>
              <a:t>Legal Staffing</a:t>
            </a:r>
          </a:p>
          <a:p>
            <a:r>
              <a:rPr lang="en-GB" sz="900" dirty="0">
                <a:latin typeface="+mj-lt"/>
                <a:cs typeface="Arial" panose="020B0604020202020204" pitchFamily="34" charset="0"/>
              </a:rPr>
              <a:t>Lawyers and legal support staff</a:t>
            </a:r>
          </a:p>
        </p:txBody>
      </p:sp>
      <p:sp>
        <p:nvSpPr>
          <p:cNvPr id="32" name="TextBox 31">
            <a:extLst>
              <a:ext uri="{FF2B5EF4-FFF2-40B4-BE49-F238E27FC236}">
                <a16:creationId xmlns:a16="http://schemas.microsoft.com/office/drawing/2014/main" id="{3C27EE0A-8A03-D7AA-4E4A-10DD14901C33}"/>
              </a:ext>
            </a:extLst>
          </p:cNvPr>
          <p:cNvSpPr txBox="1"/>
          <p:nvPr/>
        </p:nvSpPr>
        <p:spPr>
          <a:xfrm>
            <a:off x="7533851" y="3213936"/>
            <a:ext cx="1584000" cy="530915"/>
          </a:xfrm>
          <a:prstGeom prst="rect">
            <a:avLst/>
          </a:prstGeom>
          <a:noFill/>
        </p:spPr>
        <p:txBody>
          <a:bodyPr wrap="square" rtlCol="0">
            <a:spAutoFit/>
          </a:bodyPr>
          <a:lstStyle/>
          <a:p>
            <a:r>
              <a:rPr lang="en-GB" sz="1050" b="1" dirty="0">
                <a:solidFill>
                  <a:srgbClr val="000000"/>
                </a:solidFill>
                <a:latin typeface="DM Sans regular" pitchFamily="2" charset="0"/>
                <a:cs typeface="Arial" panose="020B0604020202020204" pitchFamily="34" charset="0"/>
              </a:rPr>
              <a:t>Life Sciences Staffing</a:t>
            </a:r>
          </a:p>
          <a:p>
            <a:r>
              <a:rPr lang="en-GB" sz="900" dirty="0">
                <a:latin typeface="+mj-lt"/>
                <a:cs typeface="Arial" panose="020B0604020202020204" pitchFamily="34" charset="0"/>
              </a:rPr>
              <a:t>Pharmaceutical, Biotech and Med Devices staff</a:t>
            </a:r>
          </a:p>
        </p:txBody>
      </p:sp>
      <p:sp>
        <p:nvSpPr>
          <p:cNvPr id="33" name="TextBox 32">
            <a:extLst>
              <a:ext uri="{FF2B5EF4-FFF2-40B4-BE49-F238E27FC236}">
                <a16:creationId xmlns:a16="http://schemas.microsoft.com/office/drawing/2014/main" id="{DB9C6B5C-716D-E701-B2B6-76262E18311A}"/>
              </a:ext>
            </a:extLst>
          </p:cNvPr>
          <p:cNvSpPr txBox="1"/>
          <p:nvPr/>
        </p:nvSpPr>
        <p:spPr>
          <a:xfrm>
            <a:off x="10032831" y="1975444"/>
            <a:ext cx="1584000" cy="530915"/>
          </a:xfrm>
          <a:prstGeom prst="rect">
            <a:avLst/>
          </a:prstGeom>
          <a:noFill/>
        </p:spPr>
        <p:txBody>
          <a:bodyPr wrap="square" rtlCol="0">
            <a:spAutoFit/>
          </a:bodyPr>
          <a:lstStyle/>
          <a:p>
            <a:r>
              <a:rPr lang="en-GB" sz="1050" b="1" dirty="0">
                <a:solidFill>
                  <a:srgbClr val="000000"/>
                </a:solidFill>
                <a:latin typeface="DM Sans regular" pitchFamily="2" charset="0"/>
                <a:cs typeface="Arial" panose="020B0604020202020204" pitchFamily="34" charset="0"/>
              </a:rPr>
              <a:t>Commercial Staffing</a:t>
            </a:r>
          </a:p>
          <a:p>
            <a:r>
              <a:rPr lang="en-GB" sz="900" dirty="0">
                <a:latin typeface="+mj-lt"/>
                <a:cs typeface="Arial" panose="020B0604020202020204" pitchFamily="34" charset="0"/>
              </a:rPr>
              <a:t>Mixed blue and white collar roles</a:t>
            </a:r>
          </a:p>
        </p:txBody>
      </p:sp>
      <p:sp>
        <p:nvSpPr>
          <p:cNvPr id="34" name="TextBox 33">
            <a:extLst>
              <a:ext uri="{FF2B5EF4-FFF2-40B4-BE49-F238E27FC236}">
                <a16:creationId xmlns:a16="http://schemas.microsoft.com/office/drawing/2014/main" id="{4FBCE6A8-C919-2DAE-275F-B75EA322EA71}"/>
              </a:ext>
            </a:extLst>
          </p:cNvPr>
          <p:cNvSpPr txBox="1"/>
          <p:nvPr/>
        </p:nvSpPr>
        <p:spPr>
          <a:xfrm>
            <a:off x="10032831" y="2593408"/>
            <a:ext cx="1584000" cy="530915"/>
          </a:xfrm>
          <a:prstGeom prst="rect">
            <a:avLst/>
          </a:prstGeom>
          <a:noFill/>
        </p:spPr>
        <p:txBody>
          <a:bodyPr wrap="square" rtlCol="0">
            <a:spAutoFit/>
          </a:bodyPr>
          <a:lstStyle/>
          <a:p>
            <a:r>
              <a:rPr lang="en-GB" sz="1050" b="1" dirty="0">
                <a:solidFill>
                  <a:srgbClr val="000000"/>
                </a:solidFill>
                <a:latin typeface="DM Sans regular" pitchFamily="2" charset="0"/>
                <a:cs typeface="Arial" panose="020B0604020202020204" pitchFamily="34" charset="0"/>
              </a:rPr>
              <a:t>Professional Staffing</a:t>
            </a:r>
          </a:p>
          <a:p>
            <a:r>
              <a:rPr lang="en-GB" sz="900" dirty="0">
                <a:latin typeface="+mj-lt"/>
                <a:cs typeface="Arial" panose="020B0604020202020204" pitchFamily="34" charset="0"/>
              </a:rPr>
              <a:t>Professionals from multiple sectors</a:t>
            </a:r>
            <a:endParaRPr lang="en-GB" sz="1050" dirty="0">
              <a:latin typeface="+mj-lt"/>
              <a:cs typeface="Arial" panose="020B0604020202020204" pitchFamily="34" charset="0"/>
            </a:endParaRPr>
          </a:p>
        </p:txBody>
      </p:sp>
      <p:sp>
        <p:nvSpPr>
          <p:cNvPr id="35" name="TextBox 34">
            <a:extLst>
              <a:ext uri="{FF2B5EF4-FFF2-40B4-BE49-F238E27FC236}">
                <a16:creationId xmlns:a16="http://schemas.microsoft.com/office/drawing/2014/main" id="{314C35EE-6ACD-F7DD-16D4-CA8A06CA6BBC}"/>
              </a:ext>
            </a:extLst>
          </p:cNvPr>
          <p:cNvSpPr txBox="1"/>
          <p:nvPr/>
        </p:nvSpPr>
        <p:spPr>
          <a:xfrm>
            <a:off x="10032831" y="1376578"/>
            <a:ext cx="1584000" cy="530915"/>
          </a:xfrm>
          <a:prstGeom prst="rect">
            <a:avLst/>
          </a:prstGeom>
          <a:noFill/>
        </p:spPr>
        <p:txBody>
          <a:bodyPr wrap="square" rtlCol="0">
            <a:spAutoFit/>
          </a:bodyPr>
          <a:lstStyle/>
          <a:p>
            <a:r>
              <a:rPr lang="en-GB" sz="1050" b="1" dirty="0">
                <a:solidFill>
                  <a:srgbClr val="000000"/>
                </a:solidFill>
                <a:latin typeface="DM Sans regular" pitchFamily="2" charset="0"/>
                <a:cs typeface="Arial" panose="020B0604020202020204" pitchFamily="34" charset="0"/>
              </a:rPr>
              <a:t>Clerical Staffing</a:t>
            </a:r>
          </a:p>
          <a:p>
            <a:r>
              <a:rPr lang="en-GB" sz="900" dirty="0">
                <a:latin typeface="+mj-lt"/>
                <a:cs typeface="Arial" panose="020B0604020202020204" pitchFamily="34" charset="0"/>
              </a:rPr>
              <a:t>Office workers and other general white-collar roles</a:t>
            </a:r>
          </a:p>
        </p:txBody>
      </p:sp>
      <p:sp>
        <p:nvSpPr>
          <p:cNvPr id="36" name="TextBox 35">
            <a:extLst>
              <a:ext uri="{FF2B5EF4-FFF2-40B4-BE49-F238E27FC236}">
                <a16:creationId xmlns:a16="http://schemas.microsoft.com/office/drawing/2014/main" id="{E68D78AD-DE30-168B-ABA9-50D7A3BA9D41}"/>
              </a:ext>
            </a:extLst>
          </p:cNvPr>
          <p:cNvSpPr txBox="1"/>
          <p:nvPr/>
        </p:nvSpPr>
        <p:spPr>
          <a:xfrm>
            <a:off x="10032831" y="3213385"/>
            <a:ext cx="1584000" cy="530915"/>
          </a:xfrm>
          <a:prstGeom prst="rect">
            <a:avLst/>
          </a:prstGeom>
          <a:noFill/>
        </p:spPr>
        <p:txBody>
          <a:bodyPr wrap="square" rtlCol="0">
            <a:spAutoFit/>
          </a:bodyPr>
          <a:lstStyle/>
          <a:p>
            <a:r>
              <a:rPr lang="en-GB" sz="1050" b="1" dirty="0">
                <a:solidFill>
                  <a:srgbClr val="000000"/>
                </a:solidFill>
                <a:latin typeface="DM Sans regular" pitchFamily="2" charset="0"/>
                <a:cs typeface="Arial" panose="020B0604020202020204" pitchFamily="34" charset="0"/>
              </a:rPr>
              <a:t>Payrolling/Compliance</a:t>
            </a:r>
          </a:p>
          <a:p>
            <a:r>
              <a:rPr lang="en-GB" sz="900" dirty="0">
                <a:latin typeface="+mj-lt"/>
                <a:cs typeface="Arial" panose="020B0604020202020204" pitchFamily="34" charset="0"/>
              </a:rPr>
              <a:t>Payrolling and Employer of Record firms</a:t>
            </a:r>
          </a:p>
        </p:txBody>
      </p:sp>
      <p:sp>
        <p:nvSpPr>
          <p:cNvPr id="37" name="TextBox 36">
            <a:extLst>
              <a:ext uri="{FF2B5EF4-FFF2-40B4-BE49-F238E27FC236}">
                <a16:creationId xmlns:a16="http://schemas.microsoft.com/office/drawing/2014/main" id="{5C3604C8-0079-CEB0-6A14-6B2057055B3C}"/>
              </a:ext>
            </a:extLst>
          </p:cNvPr>
          <p:cNvSpPr txBox="1"/>
          <p:nvPr/>
        </p:nvSpPr>
        <p:spPr>
          <a:xfrm>
            <a:off x="10037894" y="4477312"/>
            <a:ext cx="1584000" cy="669414"/>
          </a:xfrm>
          <a:prstGeom prst="rect">
            <a:avLst/>
          </a:prstGeom>
          <a:noFill/>
        </p:spPr>
        <p:txBody>
          <a:bodyPr wrap="square" rtlCol="0">
            <a:spAutoFit/>
          </a:bodyPr>
          <a:lstStyle/>
          <a:p>
            <a:r>
              <a:rPr lang="en-GB" sz="1050" b="1" dirty="0">
                <a:solidFill>
                  <a:srgbClr val="000000"/>
                </a:solidFill>
                <a:latin typeface="DM Sans regular" pitchFamily="2" charset="0"/>
                <a:cs typeface="Arial" panose="020B0604020202020204" pitchFamily="34" charset="0"/>
              </a:rPr>
              <a:t>Place &amp; Search</a:t>
            </a:r>
          </a:p>
          <a:p>
            <a:r>
              <a:rPr lang="en-GB" sz="900" dirty="0">
                <a:latin typeface="+mj-lt"/>
                <a:cs typeface="Arial" panose="020B0604020202020204" pitchFamily="34" charset="0"/>
              </a:rPr>
              <a:t>Permanent recruitment including executive search</a:t>
            </a:r>
            <a:endParaRPr lang="en-GB" sz="800" dirty="0">
              <a:latin typeface="+mj-lt"/>
              <a:cs typeface="Arial" panose="020B0604020202020204" pitchFamily="34" charset="0"/>
            </a:endParaRPr>
          </a:p>
        </p:txBody>
      </p:sp>
      <p:sp>
        <p:nvSpPr>
          <p:cNvPr id="38" name="TextBox 37">
            <a:extLst>
              <a:ext uri="{FF2B5EF4-FFF2-40B4-BE49-F238E27FC236}">
                <a16:creationId xmlns:a16="http://schemas.microsoft.com/office/drawing/2014/main" id="{AB8AAAF3-F4A6-AD8D-8A01-45FF05BBAADF}"/>
              </a:ext>
            </a:extLst>
          </p:cNvPr>
          <p:cNvSpPr txBox="1"/>
          <p:nvPr/>
        </p:nvSpPr>
        <p:spPr>
          <a:xfrm>
            <a:off x="10032831" y="3861852"/>
            <a:ext cx="1584000" cy="530915"/>
          </a:xfrm>
          <a:prstGeom prst="rect">
            <a:avLst/>
          </a:prstGeom>
          <a:noFill/>
        </p:spPr>
        <p:txBody>
          <a:bodyPr wrap="square" rtlCol="0">
            <a:spAutoFit/>
          </a:bodyPr>
          <a:lstStyle/>
          <a:p>
            <a:r>
              <a:rPr lang="en-GB" sz="1050" b="1" dirty="0">
                <a:solidFill>
                  <a:srgbClr val="000000"/>
                </a:solidFill>
                <a:latin typeface="DM Sans regular" pitchFamily="2" charset="0"/>
                <a:cs typeface="Arial" panose="020B0604020202020204" pitchFamily="34" charset="0"/>
              </a:rPr>
              <a:t>RPO</a:t>
            </a:r>
          </a:p>
          <a:p>
            <a:r>
              <a:rPr lang="en-GB" sz="900" dirty="0">
                <a:latin typeface="+mj-lt"/>
                <a:cs typeface="Arial" panose="020B0604020202020204" pitchFamily="34" charset="0"/>
              </a:rPr>
              <a:t>Recruitment process outsourcing</a:t>
            </a:r>
          </a:p>
        </p:txBody>
      </p:sp>
      <p:sp>
        <p:nvSpPr>
          <p:cNvPr id="39" name="TextBox 38">
            <a:extLst>
              <a:ext uri="{FF2B5EF4-FFF2-40B4-BE49-F238E27FC236}">
                <a16:creationId xmlns:a16="http://schemas.microsoft.com/office/drawing/2014/main" id="{70CA1201-2664-ED4D-AD00-FCF6D6D1D65F}"/>
              </a:ext>
            </a:extLst>
          </p:cNvPr>
          <p:cNvSpPr txBox="1"/>
          <p:nvPr/>
        </p:nvSpPr>
        <p:spPr>
          <a:xfrm>
            <a:off x="10026452" y="5142952"/>
            <a:ext cx="1584000" cy="530915"/>
          </a:xfrm>
          <a:prstGeom prst="rect">
            <a:avLst/>
          </a:prstGeom>
          <a:noFill/>
        </p:spPr>
        <p:txBody>
          <a:bodyPr wrap="square" rtlCol="0">
            <a:spAutoFit/>
          </a:bodyPr>
          <a:lstStyle/>
          <a:p>
            <a:r>
              <a:rPr lang="en-GB" sz="1050" b="1" dirty="0">
                <a:solidFill>
                  <a:srgbClr val="000000"/>
                </a:solidFill>
                <a:latin typeface="DM Sans regular" pitchFamily="2" charset="0"/>
                <a:cs typeface="Arial" panose="020B0604020202020204" pitchFamily="34" charset="0"/>
              </a:rPr>
              <a:t>Other Workforce Solutions</a:t>
            </a:r>
          </a:p>
          <a:p>
            <a:r>
              <a:rPr lang="en-GB" sz="900" dirty="0">
                <a:latin typeface="+mj-lt"/>
                <a:cs typeface="Arial" panose="020B0604020202020204" pitchFamily="34" charset="0"/>
              </a:rPr>
              <a:t>Firms not covered by other sectors</a:t>
            </a:r>
          </a:p>
        </p:txBody>
      </p:sp>
      <p:pic>
        <p:nvPicPr>
          <p:cNvPr id="43" name="Graphic 42" descr="Court with solid fill">
            <a:extLst>
              <a:ext uri="{FF2B5EF4-FFF2-40B4-BE49-F238E27FC236}">
                <a16:creationId xmlns:a16="http://schemas.microsoft.com/office/drawing/2014/main" id="{F72176EB-D94C-FAAD-A8BE-2F3314EEC59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07878" y="3861852"/>
            <a:ext cx="457200" cy="457200"/>
          </a:xfrm>
          <a:prstGeom prst="rect">
            <a:avLst/>
          </a:prstGeom>
        </p:spPr>
      </p:pic>
      <p:pic>
        <p:nvPicPr>
          <p:cNvPr id="45" name="Graphic 44" descr="DNA with solid fill">
            <a:extLst>
              <a:ext uri="{FF2B5EF4-FFF2-40B4-BE49-F238E27FC236}">
                <a16:creationId xmlns:a16="http://schemas.microsoft.com/office/drawing/2014/main" id="{190F167E-5A82-E063-7EAC-00DD4C67044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007728" y="3263380"/>
            <a:ext cx="457200" cy="457200"/>
          </a:xfrm>
          <a:prstGeom prst="rect">
            <a:avLst/>
          </a:prstGeom>
        </p:spPr>
      </p:pic>
      <p:pic>
        <p:nvPicPr>
          <p:cNvPr id="47" name="Graphic 46" descr="Office worker male with solid fill">
            <a:extLst>
              <a:ext uri="{FF2B5EF4-FFF2-40B4-BE49-F238E27FC236}">
                <a16:creationId xmlns:a16="http://schemas.microsoft.com/office/drawing/2014/main" id="{5E16888A-E3E9-6762-F8B1-16B4093FABE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533314" y="2657128"/>
            <a:ext cx="403474" cy="403474"/>
          </a:xfrm>
          <a:prstGeom prst="rect">
            <a:avLst/>
          </a:prstGeom>
        </p:spPr>
      </p:pic>
      <p:pic>
        <p:nvPicPr>
          <p:cNvPr id="49" name="Graphic 48" descr="Electrician male with solid fill">
            <a:extLst>
              <a:ext uri="{FF2B5EF4-FFF2-40B4-BE49-F238E27FC236}">
                <a16:creationId xmlns:a16="http://schemas.microsoft.com/office/drawing/2014/main" id="{5FD84037-2870-EC4C-CA0B-5092F0A573C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038111" y="1986108"/>
            <a:ext cx="454662" cy="454662"/>
          </a:xfrm>
          <a:prstGeom prst="rect">
            <a:avLst/>
          </a:prstGeom>
        </p:spPr>
      </p:pic>
      <p:pic>
        <p:nvPicPr>
          <p:cNvPr id="51" name="Graphic 50" descr="Desk with solid fill">
            <a:extLst>
              <a:ext uri="{FF2B5EF4-FFF2-40B4-BE49-F238E27FC236}">
                <a16:creationId xmlns:a16="http://schemas.microsoft.com/office/drawing/2014/main" id="{18D218A6-648F-5975-2C31-DFD03C563C1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454782" y="1367341"/>
            <a:ext cx="519859" cy="519859"/>
          </a:xfrm>
          <a:prstGeom prst="rect">
            <a:avLst/>
          </a:prstGeom>
        </p:spPr>
      </p:pic>
      <p:pic>
        <p:nvPicPr>
          <p:cNvPr id="53" name="Graphic 52" descr="Magnifying glass with solid fill">
            <a:extLst>
              <a:ext uri="{FF2B5EF4-FFF2-40B4-BE49-F238E27FC236}">
                <a16:creationId xmlns:a16="http://schemas.microsoft.com/office/drawing/2014/main" id="{EA7C8A97-061D-EB0F-669C-BBE34921C33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533314" y="4585507"/>
            <a:ext cx="453024" cy="453024"/>
          </a:xfrm>
          <a:prstGeom prst="rect">
            <a:avLst/>
          </a:prstGeom>
        </p:spPr>
      </p:pic>
      <p:pic>
        <p:nvPicPr>
          <p:cNvPr id="55" name="Graphic 54" descr="Flying Money with solid fill">
            <a:extLst>
              <a:ext uri="{FF2B5EF4-FFF2-40B4-BE49-F238E27FC236}">
                <a16:creationId xmlns:a16="http://schemas.microsoft.com/office/drawing/2014/main" id="{22D7FCBC-9235-BFA4-AFDE-491A73E87AD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526935" y="3279326"/>
            <a:ext cx="453024" cy="453024"/>
          </a:xfrm>
          <a:prstGeom prst="rect">
            <a:avLst/>
          </a:prstGeom>
        </p:spPr>
      </p:pic>
      <p:pic>
        <p:nvPicPr>
          <p:cNvPr id="57" name="Graphic 56" descr="Miscellaneous with solid fill">
            <a:extLst>
              <a:ext uri="{FF2B5EF4-FFF2-40B4-BE49-F238E27FC236}">
                <a16:creationId xmlns:a16="http://schemas.microsoft.com/office/drawing/2014/main" id="{7CB73548-7610-D30A-E0C1-C1EE47A1CD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526935" y="5288616"/>
            <a:ext cx="487007" cy="487007"/>
          </a:xfrm>
          <a:prstGeom prst="rect">
            <a:avLst/>
          </a:prstGeom>
        </p:spPr>
      </p:pic>
      <p:pic>
        <p:nvPicPr>
          <p:cNvPr id="59" name="Graphic 58" descr="Transfer with solid fill">
            <a:extLst>
              <a:ext uri="{FF2B5EF4-FFF2-40B4-BE49-F238E27FC236}">
                <a16:creationId xmlns:a16="http://schemas.microsoft.com/office/drawing/2014/main" id="{D5C5227D-CCDA-0570-F891-F03717A287E9}"/>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9533314" y="3939616"/>
            <a:ext cx="454662" cy="454662"/>
          </a:xfrm>
          <a:prstGeom prst="rect">
            <a:avLst/>
          </a:prstGeom>
        </p:spPr>
      </p:pic>
      <p:pic>
        <p:nvPicPr>
          <p:cNvPr id="61" name="Graphic 60" descr="Building with solid fill">
            <a:extLst>
              <a:ext uri="{FF2B5EF4-FFF2-40B4-BE49-F238E27FC236}">
                <a16:creationId xmlns:a16="http://schemas.microsoft.com/office/drawing/2014/main" id="{2CDC78B1-8FA2-1C47-CC47-FE0E12F4BD21}"/>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9526935" y="2058222"/>
            <a:ext cx="403474" cy="403474"/>
          </a:xfrm>
          <a:prstGeom prst="rect">
            <a:avLst/>
          </a:prstGeom>
        </p:spPr>
      </p:pic>
      <p:sp>
        <p:nvSpPr>
          <p:cNvPr id="2" name="Text Placeholder 2">
            <a:extLst>
              <a:ext uri="{FF2B5EF4-FFF2-40B4-BE49-F238E27FC236}">
                <a16:creationId xmlns:a16="http://schemas.microsoft.com/office/drawing/2014/main" id="{404F6E2B-8956-C1B4-5B22-FBC4BD723C95}"/>
              </a:ext>
            </a:extLst>
          </p:cNvPr>
          <p:cNvSpPr txBox="1">
            <a:spLocks/>
          </p:cNvSpPr>
          <p:nvPr/>
        </p:nvSpPr>
        <p:spPr>
          <a:xfrm>
            <a:off x="8393457" y="6444392"/>
            <a:ext cx="3638550" cy="292100"/>
          </a:xfrm>
          <a:prstGeom prst="rect">
            <a:avLst/>
          </a:prstGeom>
          <a:ln>
            <a:noFill/>
            <a:prstDash val="sysDo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chemeClr val="bg1"/>
                </a:solidFill>
              </a:rPr>
              <a:t>Workforce Solutions | M&amp;A Review</a:t>
            </a:r>
          </a:p>
        </p:txBody>
      </p:sp>
      <p:sp>
        <p:nvSpPr>
          <p:cNvPr id="7" name="Title 8">
            <a:extLst>
              <a:ext uri="{FF2B5EF4-FFF2-40B4-BE49-F238E27FC236}">
                <a16:creationId xmlns:a16="http://schemas.microsoft.com/office/drawing/2014/main" id="{300F6F76-2E30-7A75-37B4-BF5D9AB3AFB2}"/>
              </a:ext>
            </a:extLst>
          </p:cNvPr>
          <p:cNvSpPr txBox="1">
            <a:spLocks/>
          </p:cNvSpPr>
          <p:nvPr/>
        </p:nvSpPr>
        <p:spPr>
          <a:xfrm>
            <a:off x="7265442" y="6459880"/>
            <a:ext cx="1056168" cy="292180"/>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H</a:t>
            </a:r>
            <a:r>
              <a:rPr lang="bs-Latn-BA" dirty="0"/>
              <a:t>2</a:t>
            </a:r>
            <a:r>
              <a:rPr lang="en-GB" dirty="0"/>
              <a:t> 202</a:t>
            </a:r>
            <a:r>
              <a:rPr lang="bs-Latn-BA" dirty="0"/>
              <a:t>4</a:t>
            </a:r>
            <a:endParaRPr lang="en-GB" dirty="0"/>
          </a:p>
        </p:txBody>
      </p:sp>
    </p:spTree>
    <p:extLst>
      <p:ext uri="{BB962C8B-B14F-4D97-AF65-F5344CB8AC3E}">
        <p14:creationId xmlns:p14="http://schemas.microsoft.com/office/powerpoint/2010/main" val="1315626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4F02D54-3458-104F-B2BB-EDBD574BE157}"/>
              </a:ext>
            </a:extLst>
          </p:cNvPr>
          <p:cNvSpPr>
            <a:spLocks noGrp="1"/>
          </p:cNvSpPr>
          <p:nvPr>
            <p:ph type="body" sz="quarter" idx="10"/>
          </p:nvPr>
        </p:nvSpPr>
        <p:spPr>
          <a:xfrm>
            <a:off x="924954" y="446680"/>
            <a:ext cx="8452510" cy="563414"/>
          </a:xfrm>
        </p:spPr>
        <p:txBody>
          <a:bodyPr/>
          <a:lstStyle/>
          <a:p>
            <a:r>
              <a:rPr lang="en-US" dirty="0">
                <a:latin typeface="+mn-lt"/>
              </a:rPr>
              <a:t>Workforce solutions | </a:t>
            </a:r>
            <a:r>
              <a:rPr lang="en-US" dirty="0">
                <a:solidFill>
                  <a:schemeClr val="bg2"/>
                </a:solidFill>
                <a:latin typeface="+mn-lt"/>
              </a:rPr>
              <a:t>TREndS</a:t>
            </a:r>
          </a:p>
        </p:txBody>
      </p:sp>
      <p:sp>
        <p:nvSpPr>
          <p:cNvPr id="8" name="Text Placeholder 4">
            <a:extLst>
              <a:ext uri="{FF2B5EF4-FFF2-40B4-BE49-F238E27FC236}">
                <a16:creationId xmlns:a16="http://schemas.microsoft.com/office/drawing/2014/main" id="{C657BCEE-32F1-3195-837F-D8743874B86D}"/>
              </a:ext>
            </a:extLst>
          </p:cNvPr>
          <p:cNvSpPr txBox="1">
            <a:spLocks/>
          </p:cNvSpPr>
          <p:nvPr/>
        </p:nvSpPr>
        <p:spPr>
          <a:xfrm>
            <a:off x="8753680" y="6442396"/>
            <a:ext cx="3637990" cy="29218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regular"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regular"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regular"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Workforce Solutions Review</a:t>
            </a:r>
          </a:p>
        </p:txBody>
      </p:sp>
      <p:cxnSp>
        <p:nvCxnSpPr>
          <p:cNvPr id="15" name="Straight Connector 14">
            <a:extLst>
              <a:ext uri="{FF2B5EF4-FFF2-40B4-BE49-F238E27FC236}">
                <a16:creationId xmlns:a16="http://schemas.microsoft.com/office/drawing/2014/main" id="{BA639C3C-3710-CBD3-D8CD-32CDDDA49A69}"/>
              </a:ext>
            </a:extLst>
          </p:cNvPr>
          <p:cNvCxnSpPr/>
          <p:nvPr/>
        </p:nvCxnSpPr>
        <p:spPr>
          <a:xfrm>
            <a:off x="8252142" y="6428348"/>
            <a:ext cx="0" cy="3098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lide Number Placeholder 3">
            <a:extLst>
              <a:ext uri="{FF2B5EF4-FFF2-40B4-BE49-F238E27FC236}">
                <a16:creationId xmlns:a16="http://schemas.microsoft.com/office/drawing/2014/main" id="{40C791C2-0E75-15A9-FDCE-7BFEA8F1898A}"/>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4</a:t>
            </a:fld>
            <a:endParaRPr lang="en-GB" sz="1000" i="0" kern="1200" dirty="0">
              <a:solidFill>
                <a:schemeClr val="bg1"/>
              </a:solidFill>
              <a:ea typeface="Verdana" panose="020B0604030504040204" pitchFamily="34" charset="0"/>
              <a:cs typeface="+mn-cs"/>
            </a:endParaRPr>
          </a:p>
        </p:txBody>
      </p:sp>
      <p:sp>
        <p:nvSpPr>
          <p:cNvPr id="7" name="Text Placeholder 2">
            <a:extLst>
              <a:ext uri="{FF2B5EF4-FFF2-40B4-BE49-F238E27FC236}">
                <a16:creationId xmlns:a16="http://schemas.microsoft.com/office/drawing/2014/main" id="{323489D3-1B42-D60C-728B-2BF4D8A5BB9F}"/>
              </a:ext>
            </a:extLst>
          </p:cNvPr>
          <p:cNvSpPr txBox="1">
            <a:spLocks/>
          </p:cNvSpPr>
          <p:nvPr/>
        </p:nvSpPr>
        <p:spPr>
          <a:xfrm>
            <a:off x="8393457" y="6444392"/>
            <a:ext cx="3638550" cy="292100"/>
          </a:xfrm>
          <a:prstGeom prst="rect">
            <a:avLst/>
          </a:prstGeom>
          <a:ln>
            <a:noFill/>
            <a:prstDash val="sysDo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chemeClr val="bg1"/>
                </a:solidFill>
              </a:rPr>
              <a:t>Workforce Solutions | M&amp;A Review</a:t>
            </a:r>
          </a:p>
        </p:txBody>
      </p:sp>
      <p:pic>
        <p:nvPicPr>
          <p:cNvPr id="27" name="Picture 26">
            <a:extLst>
              <a:ext uri="{FF2B5EF4-FFF2-40B4-BE49-F238E27FC236}">
                <a16:creationId xmlns:a16="http://schemas.microsoft.com/office/drawing/2014/main" id="{DC74E75C-890A-6986-7E31-E2FD44839EF7}"/>
              </a:ext>
            </a:extLst>
          </p:cNvPr>
          <p:cNvPicPr>
            <a:picLocks noChangeAspect="1"/>
          </p:cNvPicPr>
          <p:nvPr/>
        </p:nvPicPr>
        <p:blipFill>
          <a:blip r:embed="rId3">
            <a:extLst>
              <a:ext uri="{28A0092B-C50C-407E-A947-70E740481C1C}">
                <a14:useLocalDpi xmlns:a14="http://schemas.microsoft.com/office/drawing/2010/main" val="0"/>
              </a:ext>
            </a:extLst>
          </a:blip>
          <a:srcRect l="26092" r="26092"/>
          <a:stretch/>
        </p:blipFill>
        <p:spPr>
          <a:xfrm>
            <a:off x="8753680" y="1260730"/>
            <a:ext cx="3438320" cy="4793768"/>
          </a:xfrm>
          <a:prstGeom prst="rect">
            <a:avLst/>
          </a:prstGeom>
        </p:spPr>
      </p:pic>
      <p:sp>
        <p:nvSpPr>
          <p:cNvPr id="3" name="Title 8">
            <a:extLst>
              <a:ext uri="{FF2B5EF4-FFF2-40B4-BE49-F238E27FC236}">
                <a16:creationId xmlns:a16="http://schemas.microsoft.com/office/drawing/2014/main" id="{F3D15564-91DD-3C30-DFB6-1FD1FAE33F46}"/>
              </a:ext>
            </a:extLst>
          </p:cNvPr>
          <p:cNvSpPr txBox="1">
            <a:spLocks/>
          </p:cNvSpPr>
          <p:nvPr/>
        </p:nvSpPr>
        <p:spPr>
          <a:xfrm>
            <a:off x="7265442" y="6459880"/>
            <a:ext cx="1056168" cy="292180"/>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H</a:t>
            </a:r>
            <a:r>
              <a:rPr lang="bs-Latn-BA" dirty="0"/>
              <a:t>2</a:t>
            </a:r>
            <a:r>
              <a:rPr lang="en-GB" dirty="0"/>
              <a:t> 202</a:t>
            </a:r>
            <a:r>
              <a:rPr lang="bs-Latn-BA" dirty="0"/>
              <a:t>4</a:t>
            </a:r>
            <a:endParaRPr lang="en-GB" dirty="0"/>
          </a:p>
        </p:txBody>
      </p:sp>
      <p:sp>
        <p:nvSpPr>
          <p:cNvPr id="6" name="TextBox 5">
            <a:extLst>
              <a:ext uri="{FF2B5EF4-FFF2-40B4-BE49-F238E27FC236}">
                <a16:creationId xmlns:a16="http://schemas.microsoft.com/office/drawing/2014/main" id="{E76C1779-7355-CA85-BA56-F528F4F70C35}"/>
              </a:ext>
            </a:extLst>
          </p:cNvPr>
          <p:cNvSpPr txBox="1"/>
          <p:nvPr/>
        </p:nvSpPr>
        <p:spPr>
          <a:xfrm>
            <a:off x="383393" y="6055709"/>
            <a:ext cx="7130511" cy="200055"/>
          </a:xfrm>
          <a:prstGeom prst="rect">
            <a:avLst/>
          </a:prstGeom>
          <a:noFill/>
        </p:spPr>
        <p:txBody>
          <a:bodyPr wrap="square">
            <a:spAutoFit/>
          </a:bodyPr>
          <a:lstStyle/>
          <a:p>
            <a:r>
              <a:rPr lang="en-GB" sz="700" dirty="0">
                <a:solidFill>
                  <a:srgbClr val="000000"/>
                </a:solidFill>
                <a:latin typeface="Arial" panose="020B0604020202020204" pitchFamily="34" charset="0"/>
                <a:cs typeface="Arial" panose="020B0604020202020204" pitchFamily="34" charset="0"/>
              </a:rPr>
              <a:t>Sources: 1. </a:t>
            </a:r>
            <a:r>
              <a:rPr lang="bs-Latn-BA" sz="700" dirty="0">
                <a:solidFill>
                  <a:srgbClr val="000000"/>
                </a:solidFill>
                <a:latin typeface="Arial" panose="020B0604020202020204" pitchFamily="34" charset="0"/>
                <a:cs typeface="Arial" panose="020B0604020202020204" pitchFamily="34" charset="0"/>
              </a:rPr>
              <a:t>Andvaris, 2. Reuters</a:t>
            </a:r>
            <a:endParaRPr lang="en-US" sz="800" dirty="0">
              <a:solidFill>
                <a:srgbClr val="000000"/>
              </a:solidFill>
              <a:latin typeface="Arial" panose="020B0604020202020204" pitchFamily="34" charset="0"/>
              <a:cs typeface="Arial" panose="020B0604020202020204" pitchFamily="34" charset="0"/>
            </a:endParaRPr>
          </a:p>
        </p:txBody>
      </p:sp>
      <p:sp>
        <p:nvSpPr>
          <p:cNvPr id="11" name="Text Placeholder 4">
            <a:extLst>
              <a:ext uri="{FF2B5EF4-FFF2-40B4-BE49-F238E27FC236}">
                <a16:creationId xmlns:a16="http://schemas.microsoft.com/office/drawing/2014/main" id="{50C7CCF3-76A3-68C0-B6B3-07C807CBBACC}"/>
              </a:ext>
            </a:extLst>
          </p:cNvPr>
          <p:cNvSpPr txBox="1">
            <a:spLocks/>
          </p:cNvSpPr>
          <p:nvPr/>
        </p:nvSpPr>
        <p:spPr>
          <a:xfrm>
            <a:off x="281940" y="1244144"/>
            <a:ext cx="8386569" cy="49036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000"/>
              </a:lnSpc>
              <a:buNone/>
            </a:pPr>
            <a:r>
              <a:rPr lang="en-US" sz="1200" b="1" dirty="0">
                <a:solidFill>
                  <a:schemeClr val="tx2"/>
                </a:solidFill>
                <a:latin typeface="+mj-lt"/>
                <a:cs typeface="Arial" panose="020B0604020202020204" pitchFamily="34" charset="0"/>
              </a:rPr>
              <a:t>SURGING DEMAND FOR NICHE ENGINEERING SKILLS FUELS OPPORTUNITIES AND EXPOSES CHALLENGES</a:t>
            </a:r>
            <a:endParaRPr lang="bs-Latn-BA" sz="1200" b="1" dirty="0">
              <a:solidFill>
                <a:schemeClr val="tx2"/>
              </a:solidFill>
              <a:latin typeface="+mj-lt"/>
              <a:cs typeface="Arial" panose="020B0604020202020204" pitchFamily="34" charset="0"/>
            </a:endParaRPr>
          </a:p>
          <a:p>
            <a:pPr marL="0" indent="0">
              <a:lnSpc>
                <a:spcPct val="150000"/>
              </a:lnSpc>
              <a:buNone/>
            </a:pPr>
            <a:r>
              <a:rPr lang="en-GB" sz="1000" dirty="0">
                <a:solidFill>
                  <a:schemeClr val="accent5">
                    <a:lumMod val="50000"/>
                  </a:schemeClr>
                </a:solidFill>
                <a:latin typeface="+mj-lt"/>
              </a:rPr>
              <a:t>In recent years, the demand for highly specialized engineering talent has surged, particularly in renewable energy, robotics, and advanced manufacturing. This growth is fueled by substantial global investments in infrastructure and emerging technologies. Across key markets such as the US, Europe, and Australia, industries ranging from food manufacturing and power generation to medical devices increasingly rely on engineers not only for research and development but also for the implementation of critical projects.</a:t>
            </a:r>
            <a:endParaRPr lang="bs-Latn-BA" sz="1000" dirty="0">
              <a:solidFill>
                <a:schemeClr val="accent5">
                  <a:lumMod val="50000"/>
                </a:schemeClr>
              </a:solidFill>
              <a:latin typeface="+mj-lt"/>
            </a:endParaRPr>
          </a:p>
          <a:p>
            <a:pPr marL="0" indent="0">
              <a:lnSpc>
                <a:spcPct val="150000"/>
              </a:lnSpc>
              <a:spcAft>
                <a:spcPts val="800"/>
              </a:spcAft>
              <a:buNone/>
            </a:pPr>
            <a:r>
              <a:rPr lang="en-US" sz="1000" dirty="0">
                <a:solidFill>
                  <a:schemeClr val="accent5">
                    <a:lumMod val="50000"/>
                  </a:schemeClr>
                </a:solidFill>
                <a:latin typeface="+mj-lt"/>
              </a:rPr>
              <a:t>This rising demand has spurred merger and acquisition activity in the engineering staffing </a:t>
            </a:r>
            <a:r>
              <a:rPr lang="bs-Latn-BA" sz="1000" dirty="0">
                <a:solidFill>
                  <a:schemeClr val="accent5">
                    <a:lumMod val="50000"/>
                  </a:schemeClr>
                </a:solidFill>
                <a:latin typeface="+mj-lt"/>
              </a:rPr>
              <a:t>sub</a:t>
            </a:r>
            <a:r>
              <a:rPr lang="en-US" sz="1000" dirty="0">
                <a:solidFill>
                  <a:schemeClr val="accent5">
                    <a:lumMod val="50000"/>
                  </a:schemeClr>
                </a:solidFill>
                <a:latin typeface="+mj-lt"/>
              </a:rPr>
              <a:t>sector</a:t>
            </a:r>
            <a:r>
              <a:rPr lang="bs-Latn-BA" sz="1000" dirty="0">
                <a:solidFill>
                  <a:schemeClr val="accent5">
                    <a:lumMod val="50000"/>
                  </a:schemeClr>
                </a:solidFill>
                <a:latin typeface="+mj-lt"/>
              </a:rPr>
              <a:t>,</a:t>
            </a:r>
            <a:r>
              <a:rPr lang="en-US" sz="1000" dirty="0">
                <a:solidFill>
                  <a:schemeClr val="accent5">
                    <a:lumMod val="50000"/>
                  </a:schemeClr>
                </a:solidFill>
                <a:latin typeface="+mj-lt"/>
              </a:rPr>
              <a:t> as firms work to expand their capabilities, enhance service offerings, and strengthen market positions. In the US, engineering temporary staffing </a:t>
            </a:r>
            <a:r>
              <a:rPr lang="en-US" sz="1000" dirty="0">
                <a:solidFill>
                  <a:srgbClr val="000000"/>
                </a:solidFill>
                <a:latin typeface="+mj-lt"/>
              </a:rPr>
              <a:t>revenue </a:t>
            </a:r>
            <a:r>
              <a:rPr lang="en-GB" sz="1000" dirty="0">
                <a:solidFill>
                  <a:srgbClr val="000000"/>
                </a:solidFill>
                <a:latin typeface="+mj-lt"/>
              </a:rPr>
              <a:t>continues to outpace </a:t>
            </a:r>
            <a:r>
              <a:rPr lang="en-US" sz="1000" dirty="0">
                <a:solidFill>
                  <a:srgbClr val="000000"/>
                </a:solidFill>
                <a:latin typeface="+mj-lt"/>
              </a:rPr>
              <a:t>the broader staffing industry, bolstered by strong government initiatives to support domestic infrastructure and manufacturing</a:t>
            </a:r>
            <a:r>
              <a:rPr lang="bs-Latn-BA" sz="1000" b="1" cap="all" baseline="30000" dirty="0">
                <a:solidFill>
                  <a:srgbClr val="000000"/>
                </a:solidFill>
                <a:latin typeface="Arial" panose="020B0604020202020204" pitchFamily="34" charset="0"/>
                <a:ea typeface="+mj-ea"/>
                <a:cs typeface="Arial" panose="020B0604020202020204" pitchFamily="34" charset="0"/>
              </a:rPr>
              <a:t>1 </a:t>
            </a:r>
            <a:r>
              <a:rPr lang="en-US" sz="1000" dirty="0">
                <a:solidFill>
                  <a:srgbClr val="000000"/>
                </a:solidFill>
                <a:latin typeface="+mj-lt"/>
              </a:rPr>
              <a:t>.</a:t>
            </a:r>
            <a:r>
              <a:rPr lang="bs-Latn-BA" sz="1000" dirty="0">
                <a:solidFill>
                  <a:srgbClr val="000000"/>
                </a:solidFill>
                <a:latin typeface="+mj-lt"/>
              </a:rPr>
              <a:t> </a:t>
            </a:r>
            <a:r>
              <a:rPr lang="en-GB" sz="1000" dirty="0">
                <a:solidFill>
                  <a:srgbClr val="000000"/>
                </a:solidFill>
                <a:latin typeface="+mj-lt"/>
              </a:rPr>
              <a:t>However</a:t>
            </a:r>
            <a:r>
              <a:rPr lang="en-GB" sz="1000" dirty="0">
                <a:solidFill>
                  <a:schemeClr val="accent5">
                    <a:lumMod val="50000"/>
                  </a:schemeClr>
                </a:solidFill>
                <a:latin typeface="+mj-lt"/>
              </a:rPr>
              <a:t>, this surge in demand also underscores a significant challenge—the widening shortage of skilled engineering professionals. Nowhere is this more apparent than in the renewable energy sector, which faces a critical skills gap, with an estimated shortfall of 1.2 million workers and demand projected to rise by 26% by </a:t>
            </a:r>
            <a:r>
              <a:rPr lang="en-GB" sz="1000" dirty="0">
                <a:solidFill>
                  <a:srgbClr val="000000"/>
                </a:solidFill>
                <a:latin typeface="+mj-lt"/>
              </a:rPr>
              <a:t>2027</a:t>
            </a:r>
            <a:r>
              <a:rPr lang="bs-Latn-BA" sz="1000" b="1" cap="all" baseline="30000" dirty="0">
                <a:solidFill>
                  <a:srgbClr val="000000"/>
                </a:solidFill>
                <a:latin typeface="Arial" panose="020B0604020202020204" pitchFamily="34" charset="0"/>
                <a:ea typeface="+mj-ea"/>
                <a:cs typeface="Arial" panose="020B0604020202020204" pitchFamily="34" charset="0"/>
              </a:rPr>
              <a:t>2 </a:t>
            </a:r>
            <a:r>
              <a:rPr lang="en-GB" sz="1000" dirty="0">
                <a:solidFill>
                  <a:srgbClr val="000000"/>
                </a:solidFill>
                <a:latin typeface="+mj-lt"/>
              </a:rPr>
              <a:t>. This </a:t>
            </a:r>
            <a:r>
              <a:rPr lang="en-GB" sz="1000" dirty="0">
                <a:solidFill>
                  <a:schemeClr val="accent5">
                    <a:lumMod val="50000"/>
                  </a:schemeClr>
                </a:solidFill>
                <a:latin typeface="+mj-lt"/>
              </a:rPr>
              <a:t>shortage is particularly pressing, as a highly skilled workforce is essential for scaling project deployment, optimizing operations and maintenance, and driving technological advancements.</a:t>
            </a:r>
            <a:endParaRPr lang="bs-Latn-BA" sz="1000" dirty="0">
              <a:solidFill>
                <a:schemeClr val="accent5">
                  <a:lumMod val="50000"/>
                </a:schemeClr>
              </a:solidFill>
              <a:latin typeface="+mj-lt"/>
            </a:endParaRPr>
          </a:p>
          <a:p>
            <a:pPr marL="0" marR="0" indent="0">
              <a:lnSpc>
                <a:spcPct val="150000"/>
              </a:lnSpc>
              <a:spcAft>
                <a:spcPts val="800"/>
              </a:spcAft>
              <a:buNone/>
            </a:pPr>
            <a:r>
              <a:rPr lang="en-GB" sz="1000" dirty="0">
                <a:solidFill>
                  <a:schemeClr val="accent5">
                    <a:lumMod val="50000"/>
                  </a:schemeClr>
                </a:solidFill>
                <a:latin typeface="+mj-lt"/>
              </a:rPr>
              <a:t>For staffing firms that can effectively bridge this talent gap, the opportunities are substantial, particularly as industries worldwide race to secure the expertise needed to drive innovation and sustain growth.</a:t>
            </a:r>
            <a:r>
              <a:rPr lang="bs-Latn-BA" sz="1000" dirty="0">
                <a:solidFill>
                  <a:schemeClr val="accent5">
                    <a:lumMod val="50000"/>
                  </a:schemeClr>
                </a:solidFill>
                <a:latin typeface="+mj-lt"/>
              </a:rPr>
              <a:t> </a:t>
            </a:r>
            <a:r>
              <a:rPr lang="en-GB" sz="1000" dirty="0">
                <a:solidFill>
                  <a:schemeClr val="accent5">
                    <a:lumMod val="50000"/>
                  </a:schemeClr>
                </a:solidFill>
                <a:latin typeface="+mj-lt"/>
              </a:rPr>
              <a:t>In the second half of 2024, several notable transactions occurred in the engineering staffing sector.</a:t>
            </a:r>
            <a:r>
              <a:rPr lang="bs-Latn-BA" sz="1000" dirty="0">
                <a:solidFill>
                  <a:schemeClr val="accent5">
                    <a:lumMod val="50000"/>
                  </a:schemeClr>
                </a:solidFill>
                <a:latin typeface="+mj-lt"/>
              </a:rPr>
              <a:t> </a:t>
            </a:r>
            <a:r>
              <a:rPr lang="en-GB" sz="1000" dirty="0">
                <a:solidFill>
                  <a:schemeClr val="accent5">
                    <a:lumMod val="50000"/>
                  </a:schemeClr>
                </a:solidFill>
                <a:latin typeface="+mj-lt"/>
              </a:rPr>
              <a:t>House of Talents, a Belgian recruitment firm, acquired Venk Professionals, a staffing </a:t>
            </a:r>
            <a:r>
              <a:rPr lang="bs-Latn-BA" sz="1000" dirty="0">
                <a:solidFill>
                  <a:schemeClr val="accent5">
                    <a:lumMod val="50000"/>
                  </a:schemeClr>
                </a:solidFill>
                <a:latin typeface="+mj-lt"/>
              </a:rPr>
              <a:t>firm</a:t>
            </a:r>
            <a:r>
              <a:rPr lang="en-GB" sz="1000" dirty="0">
                <a:solidFill>
                  <a:schemeClr val="accent5">
                    <a:lumMod val="50000"/>
                  </a:schemeClr>
                </a:solidFill>
                <a:latin typeface="+mj-lt"/>
              </a:rPr>
              <a:t> focused on technical and engineering recruitment. Owen Daniels Consultancy, a </a:t>
            </a:r>
            <a:r>
              <a:rPr lang="bs-Latn-BA" sz="1000" dirty="0">
                <a:solidFill>
                  <a:schemeClr val="accent5">
                    <a:lumMod val="50000"/>
                  </a:schemeClr>
                </a:solidFill>
                <a:latin typeface="+mj-lt"/>
              </a:rPr>
              <a:t>recruitment services provider specialising in </a:t>
            </a:r>
            <a:r>
              <a:rPr lang="en-GB" sz="1000" dirty="0">
                <a:solidFill>
                  <a:schemeClr val="accent5">
                    <a:lumMod val="50000"/>
                  </a:schemeClr>
                </a:solidFill>
                <a:latin typeface="+mj-lt"/>
              </a:rPr>
              <a:t>engineering and manufacturing industries, expanded its market presence by acquiring GK Search, a specialist recruitment firm offering tailored talent acquisition services. </a:t>
            </a:r>
            <a:r>
              <a:rPr lang="en-US" sz="1000" dirty="0">
                <a:solidFill>
                  <a:schemeClr val="accent5">
                    <a:lumMod val="50000"/>
                  </a:schemeClr>
                </a:solidFill>
                <a:latin typeface="+mj-lt"/>
              </a:rPr>
              <a:t>Concreto Group, a human capital specialist, broadened its reach by acquiring CoBuilders—a platform focused on civil engineering, construction, and installation technology that offers personalized career guidance, flexible work arrangements, and professional development opportunities for technical professionals.</a:t>
            </a:r>
            <a:endParaRPr lang="en-GB" sz="1000" dirty="0">
              <a:solidFill>
                <a:schemeClr val="accent5">
                  <a:lumMod val="50000"/>
                </a:schemeClr>
              </a:solidFill>
              <a:latin typeface="+mj-lt"/>
            </a:endParaRPr>
          </a:p>
          <a:p>
            <a:pPr marL="0" indent="0">
              <a:lnSpc>
                <a:spcPct val="150000"/>
              </a:lnSpc>
              <a:buNone/>
            </a:pPr>
            <a:endParaRPr lang="en-US" sz="1000" dirty="0">
              <a:solidFill>
                <a:schemeClr val="accent5">
                  <a:lumMod val="50000"/>
                </a:schemeClr>
              </a:solidFill>
              <a:latin typeface="+mj-lt"/>
            </a:endParaRPr>
          </a:p>
          <a:p>
            <a:pPr marL="0" indent="0">
              <a:lnSpc>
                <a:spcPct val="150000"/>
              </a:lnSpc>
              <a:buNone/>
            </a:pPr>
            <a:endParaRPr lang="bs-Latn-BA" sz="1200" b="1" dirty="0">
              <a:latin typeface="+mj-lt"/>
              <a:cs typeface="Arial" panose="020B0604020202020204" pitchFamily="34" charset="0"/>
            </a:endParaRPr>
          </a:p>
        </p:txBody>
      </p:sp>
    </p:spTree>
    <p:extLst>
      <p:ext uri="{BB962C8B-B14F-4D97-AF65-F5344CB8AC3E}">
        <p14:creationId xmlns:p14="http://schemas.microsoft.com/office/powerpoint/2010/main" val="101377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C6A2C9-E2A0-8046-AA3A-2BD8A274E56C}"/>
              </a:ext>
            </a:extLst>
          </p:cNvPr>
          <p:cNvSpPr>
            <a:spLocks noGrp="1"/>
          </p:cNvSpPr>
          <p:nvPr>
            <p:ph type="body" sz="quarter" idx="10"/>
          </p:nvPr>
        </p:nvSpPr>
        <p:spPr/>
        <p:txBody>
          <a:bodyPr/>
          <a:lstStyle/>
          <a:p>
            <a:r>
              <a:rPr lang="en-US" dirty="0"/>
              <a:t>M&amp;A | </a:t>
            </a:r>
            <a:r>
              <a:rPr lang="en-US" dirty="0">
                <a:solidFill>
                  <a:schemeClr val="bg2"/>
                </a:solidFill>
                <a:latin typeface="+mn-lt"/>
              </a:rPr>
              <a:t>DEALS SNAPSHOT</a:t>
            </a:r>
          </a:p>
        </p:txBody>
      </p:sp>
      <p:sp>
        <p:nvSpPr>
          <p:cNvPr id="49" name="Text Placeholder 48">
            <a:extLst>
              <a:ext uri="{FF2B5EF4-FFF2-40B4-BE49-F238E27FC236}">
                <a16:creationId xmlns:a16="http://schemas.microsoft.com/office/drawing/2014/main" id="{D7E75208-FBC7-9FEB-7526-5C46FF794EDA}"/>
              </a:ext>
            </a:extLst>
          </p:cNvPr>
          <p:cNvSpPr>
            <a:spLocks noGrp="1"/>
          </p:cNvSpPr>
          <p:nvPr>
            <p:ph type="body" sz="quarter" idx="40"/>
          </p:nvPr>
        </p:nvSpPr>
        <p:spPr>
          <a:xfrm>
            <a:off x="3507058" y="2882904"/>
            <a:ext cx="5246613" cy="3014236"/>
          </a:xfrm>
        </p:spPr>
        <p:txBody>
          <a:bodyPr>
            <a:noAutofit/>
          </a:bodyPr>
          <a:lstStyle/>
          <a:p>
            <a:r>
              <a:rPr lang="en-US" dirty="0"/>
              <a:t>Cross Country Healthcare, Inc., established in 1986, is a leading provider of healthcare staffing services with nearly 40 years of experience. Based in Boca Raton, the company has built a strong reputation by delivering nurse, allied health, and non-clinical staffing solutions to healthcare providers nationwide.</a:t>
            </a:r>
          </a:p>
          <a:p>
            <a:r>
              <a:rPr lang="en-US" dirty="0"/>
              <a:t>The acquisition is designed to broaden service offerings and strengthen nationwide staffing capabilities. By integrating Cross Country’s staffing expertise with Aya Healthcare’s extensive platform, the combined entity is well-positioned to enhance placement opportunities and drive operational efficiencies.</a:t>
            </a:r>
          </a:p>
          <a:p>
            <a:r>
              <a:rPr lang="en-US" dirty="0"/>
              <a:t>Aya Healthcare, the largest healthcare staffing firm in the U.S., is acquiring Cross Country Healthcare for approximately $615 million in an all-cash transaction at $18.61 per share</a:t>
            </a:r>
            <a:r>
              <a:rPr lang="bs-Latn-BA" dirty="0"/>
              <a:t>.</a:t>
            </a:r>
            <a:r>
              <a:rPr lang="en-US" dirty="0"/>
              <a:t> The deal, expected to close in the first half of 2025, represents an EBITDA multiple of approximately 10x. Aya has expanded its services through multiple acquisitions, with this being its largest to date. The acquisition will extend Aya’s reach into non-clinical settings such as schools and homes, offering more comprehensive healthcare staffing solutions.</a:t>
            </a:r>
          </a:p>
          <a:p>
            <a:r>
              <a:rPr lang="en-US" dirty="0"/>
              <a:t>Following the acquisition, Cross Country will continue operating under its established brand with its experienced leadership team intact.</a:t>
            </a:r>
          </a:p>
          <a:p>
            <a:pPr>
              <a:lnSpc>
                <a:spcPts val="1000"/>
              </a:lnSpc>
              <a:spcBef>
                <a:spcPts val="600"/>
              </a:spcBef>
              <a:spcAft>
                <a:spcPts val="800"/>
              </a:spcAft>
            </a:pPr>
            <a:endParaRPr lang="bs-Latn-BA" altLang="en-US" dirty="0">
              <a:latin typeface="+mn-lt"/>
            </a:endParaRPr>
          </a:p>
          <a:p>
            <a:pPr>
              <a:lnSpc>
                <a:spcPts val="1000"/>
              </a:lnSpc>
              <a:spcBef>
                <a:spcPts val="600"/>
              </a:spcBef>
              <a:spcAft>
                <a:spcPts val="800"/>
              </a:spcAft>
            </a:pPr>
            <a:endParaRPr lang="bs-Latn-BA" altLang="en-US" dirty="0">
              <a:latin typeface="+mn-lt"/>
            </a:endParaRPr>
          </a:p>
        </p:txBody>
      </p:sp>
      <p:sp>
        <p:nvSpPr>
          <p:cNvPr id="6" name="Slide Number Placeholder 3">
            <a:extLst>
              <a:ext uri="{FF2B5EF4-FFF2-40B4-BE49-F238E27FC236}">
                <a16:creationId xmlns:a16="http://schemas.microsoft.com/office/drawing/2014/main" id="{1DBF1286-FEEF-8CB8-E10E-8B60757614D9}"/>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5</a:t>
            </a:fld>
            <a:endParaRPr lang="en-GB" sz="1000" i="0" kern="1200" dirty="0">
              <a:solidFill>
                <a:schemeClr val="bg1"/>
              </a:solidFill>
              <a:ea typeface="Verdana" panose="020B0604030504040204" pitchFamily="34" charset="0"/>
              <a:cs typeface="+mn-cs"/>
            </a:endParaRPr>
          </a:p>
        </p:txBody>
      </p:sp>
      <p:sp>
        <p:nvSpPr>
          <p:cNvPr id="25" name="Text Placeholder 4">
            <a:extLst>
              <a:ext uri="{FF2B5EF4-FFF2-40B4-BE49-F238E27FC236}">
                <a16:creationId xmlns:a16="http://schemas.microsoft.com/office/drawing/2014/main" id="{75D86503-DD8B-B58A-FF7A-B0B53CE20591}"/>
              </a:ext>
            </a:extLst>
          </p:cNvPr>
          <p:cNvSpPr txBox="1">
            <a:spLocks/>
          </p:cNvSpPr>
          <p:nvPr/>
        </p:nvSpPr>
        <p:spPr>
          <a:xfrm>
            <a:off x="8753680" y="6442396"/>
            <a:ext cx="3637990" cy="29218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regular"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regular"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regular"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Workforce Solutions Review</a:t>
            </a:r>
          </a:p>
        </p:txBody>
      </p:sp>
      <p:cxnSp>
        <p:nvCxnSpPr>
          <p:cNvPr id="29" name="Straight Connector 28">
            <a:extLst>
              <a:ext uri="{FF2B5EF4-FFF2-40B4-BE49-F238E27FC236}">
                <a16:creationId xmlns:a16="http://schemas.microsoft.com/office/drawing/2014/main" id="{3863694C-E1DA-DBB8-EC80-7FC3CA9AE396}"/>
              </a:ext>
            </a:extLst>
          </p:cNvPr>
          <p:cNvCxnSpPr/>
          <p:nvPr/>
        </p:nvCxnSpPr>
        <p:spPr>
          <a:xfrm>
            <a:off x="8252142" y="6428348"/>
            <a:ext cx="0" cy="3098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Slide Number Placeholder 3">
            <a:extLst>
              <a:ext uri="{FF2B5EF4-FFF2-40B4-BE49-F238E27FC236}">
                <a16:creationId xmlns:a16="http://schemas.microsoft.com/office/drawing/2014/main" id="{EEB45066-BB1B-C268-B3CF-8CA4E05A5E49}"/>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5</a:t>
            </a:fld>
            <a:endParaRPr lang="en-GB" sz="1000" i="0" kern="1200" dirty="0">
              <a:solidFill>
                <a:schemeClr val="bg1"/>
              </a:solidFill>
              <a:ea typeface="Verdana" panose="020B0604030504040204" pitchFamily="34" charset="0"/>
              <a:cs typeface="+mn-cs"/>
            </a:endParaRPr>
          </a:p>
        </p:txBody>
      </p:sp>
      <p:pic>
        <p:nvPicPr>
          <p:cNvPr id="56" name="Picture 55">
            <a:extLst>
              <a:ext uri="{FF2B5EF4-FFF2-40B4-BE49-F238E27FC236}">
                <a16:creationId xmlns:a16="http://schemas.microsoft.com/office/drawing/2014/main" id="{F46C429F-2BDF-8A2D-DD7D-83120B016FAF}"/>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929995" y="1665597"/>
            <a:ext cx="326292" cy="326292"/>
          </a:xfrm>
          <a:prstGeom prst="rect">
            <a:avLst/>
          </a:prstGeom>
        </p:spPr>
      </p:pic>
      <p:sp>
        <p:nvSpPr>
          <p:cNvPr id="11" name="Text Placeholder 2">
            <a:extLst>
              <a:ext uri="{FF2B5EF4-FFF2-40B4-BE49-F238E27FC236}">
                <a16:creationId xmlns:a16="http://schemas.microsoft.com/office/drawing/2014/main" id="{4A615FE8-09EF-2DF0-75DC-C632F6364090}"/>
              </a:ext>
            </a:extLst>
          </p:cNvPr>
          <p:cNvSpPr txBox="1">
            <a:spLocks/>
          </p:cNvSpPr>
          <p:nvPr/>
        </p:nvSpPr>
        <p:spPr>
          <a:xfrm>
            <a:off x="8393457" y="6444392"/>
            <a:ext cx="3638550" cy="292100"/>
          </a:xfrm>
          <a:prstGeom prst="rect">
            <a:avLst/>
          </a:prstGeom>
          <a:ln>
            <a:noFill/>
            <a:prstDash val="sysDo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chemeClr val="bg1"/>
                </a:solidFill>
              </a:rPr>
              <a:t>Workforce Solutions | M&amp;A Review</a:t>
            </a:r>
          </a:p>
        </p:txBody>
      </p:sp>
      <p:sp>
        <p:nvSpPr>
          <p:cNvPr id="12" name="Rectangle 11">
            <a:extLst>
              <a:ext uri="{FF2B5EF4-FFF2-40B4-BE49-F238E27FC236}">
                <a16:creationId xmlns:a16="http://schemas.microsoft.com/office/drawing/2014/main" id="{430C351B-F835-08B5-027E-1B1C9089CCB0}"/>
              </a:ext>
            </a:extLst>
          </p:cNvPr>
          <p:cNvSpPr/>
          <p:nvPr/>
        </p:nvSpPr>
        <p:spPr>
          <a:xfrm>
            <a:off x="7313680" y="2179035"/>
            <a:ext cx="1440000" cy="2428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000" b="1" dirty="0">
                <a:solidFill>
                  <a:srgbClr val="80640D"/>
                </a:solidFill>
              </a:rPr>
              <a:t>Deal Size: $</a:t>
            </a:r>
            <a:r>
              <a:rPr lang="bs-Latn-BA" sz="1000" b="1" dirty="0">
                <a:solidFill>
                  <a:srgbClr val="80640D"/>
                </a:solidFill>
              </a:rPr>
              <a:t>615.0</a:t>
            </a:r>
            <a:r>
              <a:rPr lang="en-US" sz="1000" b="1" dirty="0">
                <a:solidFill>
                  <a:srgbClr val="80640D"/>
                </a:solidFill>
              </a:rPr>
              <a:t>m</a:t>
            </a:r>
            <a:endParaRPr lang="en-GB" sz="1000" b="1" dirty="0">
              <a:solidFill>
                <a:srgbClr val="80640D"/>
              </a:solidFill>
            </a:endParaRPr>
          </a:p>
        </p:txBody>
      </p:sp>
      <p:sp>
        <p:nvSpPr>
          <p:cNvPr id="4" name="Title 8">
            <a:extLst>
              <a:ext uri="{FF2B5EF4-FFF2-40B4-BE49-F238E27FC236}">
                <a16:creationId xmlns:a16="http://schemas.microsoft.com/office/drawing/2014/main" id="{A9AA2AF6-C6DC-37C5-EF2C-A1F3B7F6D646}"/>
              </a:ext>
            </a:extLst>
          </p:cNvPr>
          <p:cNvSpPr txBox="1">
            <a:spLocks/>
          </p:cNvSpPr>
          <p:nvPr/>
        </p:nvSpPr>
        <p:spPr>
          <a:xfrm>
            <a:off x="7265442" y="6459880"/>
            <a:ext cx="1056168" cy="292180"/>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H</a:t>
            </a:r>
            <a:r>
              <a:rPr lang="bs-Latn-BA" dirty="0"/>
              <a:t>2</a:t>
            </a:r>
            <a:r>
              <a:rPr lang="en-GB" dirty="0"/>
              <a:t> 202</a:t>
            </a:r>
            <a:r>
              <a:rPr lang="bs-Latn-BA" dirty="0"/>
              <a:t>4</a:t>
            </a:r>
            <a:endParaRPr lang="en-GB" dirty="0"/>
          </a:p>
        </p:txBody>
      </p:sp>
      <p:pic>
        <p:nvPicPr>
          <p:cNvPr id="51" name="Picture 50" descr="A logo with text on it&#10;&#10;AI-generated content may be incorrect.">
            <a:extLst>
              <a:ext uri="{FF2B5EF4-FFF2-40B4-BE49-F238E27FC236}">
                <a16:creationId xmlns:a16="http://schemas.microsoft.com/office/drawing/2014/main" id="{04F2105F-3F64-105D-C4E0-EA669831B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803" y="1568539"/>
            <a:ext cx="1196340" cy="520408"/>
          </a:xfrm>
          <a:prstGeom prst="rect">
            <a:avLst/>
          </a:prstGeom>
        </p:spPr>
      </p:pic>
      <p:pic>
        <p:nvPicPr>
          <p:cNvPr id="57" name="Picture 56" descr="A close-up of a sign&#10;&#10;AI-generated content may be incorrect.">
            <a:extLst>
              <a:ext uri="{FF2B5EF4-FFF2-40B4-BE49-F238E27FC236}">
                <a16:creationId xmlns:a16="http://schemas.microsoft.com/office/drawing/2014/main" id="{7B1A9E02-BAA9-71B0-7BE1-5BE27F9CB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0429" y="1493927"/>
            <a:ext cx="1672617" cy="671277"/>
          </a:xfrm>
          <a:prstGeom prst="rect">
            <a:avLst/>
          </a:prstGeom>
        </p:spPr>
      </p:pic>
    </p:spTree>
    <p:extLst>
      <p:ext uri="{BB962C8B-B14F-4D97-AF65-F5344CB8AC3E}">
        <p14:creationId xmlns:p14="http://schemas.microsoft.com/office/powerpoint/2010/main" val="271289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E5E594B-3EC3-77AF-1011-1850879B17F3}"/>
              </a:ext>
            </a:extLst>
          </p:cNvPr>
          <p:cNvSpPr/>
          <p:nvPr/>
        </p:nvSpPr>
        <p:spPr>
          <a:xfrm>
            <a:off x="659541" y="1183502"/>
            <a:ext cx="10884738" cy="4939056"/>
          </a:xfrm>
          <a:prstGeom prst="rect">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a:extLst>
              <a:ext uri="{FF2B5EF4-FFF2-40B4-BE49-F238E27FC236}">
                <a16:creationId xmlns:a16="http://schemas.microsoft.com/office/drawing/2014/main" id="{315EC262-F544-FA22-B11B-F2015622FE55}"/>
              </a:ext>
            </a:extLst>
          </p:cNvPr>
          <p:cNvCxnSpPr>
            <a:cxnSpLocks/>
          </p:cNvCxnSpPr>
          <p:nvPr/>
        </p:nvCxnSpPr>
        <p:spPr>
          <a:xfrm flipH="1" flipV="1">
            <a:off x="7921906" y="1187798"/>
            <a:ext cx="6183" cy="4939056"/>
          </a:xfrm>
          <a:prstGeom prst="line">
            <a:avLst/>
          </a:prstGeom>
          <a:ln w="22225" cmpd="dbl"/>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4F02D54-3458-104F-B2BB-EDBD574BE157}"/>
              </a:ext>
            </a:extLst>
          </p:cNvPr>
          <p:cNvSpPr>
            <a:spLocks noGrp="1"/>
          </p:cNvSpPr>
          <p:nvPr>
            <p:ph type="body" sz="quarter" idx="10"/>
          </p:nvPr>
        </p:nvSpPr>
        <p:spPr>
          <a:xfrm>
            <a:off x="924953" y="446680"/>
            <a:ext cx="8404103" cy="563414"/>
          </a:xfrm>
        </p:spPr>
        <p:txBody>
          <a:bodyPr>
            <a:normAutofit/>
          </a:bodyPr>
          <a:lstStyle/>
          <a:p>
            <a:r>
              <a:rPr lang="en-US" dirty="0">
                <a:latin typeface="Arial" panose="020B0604020202020204" pitchFamily="34" charset="0"/>
              </a:rPr>
              <a:t>M&amp;A | </a:t>
            </a:r>
            <a:r>
              <a:rPr lang="en-US" dirty="0">
                <a:solidFill>
                  <a:schemeClr val="bg2"/>
                </a:solidFill>
                <a:latin typeface="+mn-lt"/>
              </a:rPr>
              <a:t>MOST ACTIVE Buyers</a:t>
            </a:r>
            <a:r>
              <a:rPr lang="bs-Latn-BA" dirty="0">
                <a:solidFill>
                  <a:schemeClr val="bg2"/>
                </a:solidFill>
                <a:latin typeface="+mn-lt"/>
              </a:rPr>
              <a:t> in 2024</a:t>
            </a:r>
            <a:endParaRPr lang="en-US" dirty="0">
              <a:solidFill>
                <a:schemeClr val="bg2"/>
              </a:solidFill>
              <a:latin typeface="+mn-lt"/>
            </a:endParaRPr>
          </a:p>
        </p:txBody>
      </p:sp>
      <p:sp>
        <p:nvSpPr>
          <p:cNvPr id="5" name="Text Placeholder 4">
            <a:extLst>
              <a:ext uri="{FF2B5EF4-FFF2-40B4-BE49-F238E27FC236}">
                <a16:creationId xmlns:a16="http://schemas.microsoft.com/office/drawing/2014/main" id="{41DEE452-209B-5CA7-EC26-1DCD129BBA62}"/>
              </a:ext>
            </a:extLst>
          </p:cNvPr>
          <p:cNvSpPr>
            <a:spLocks noGrp="1"/>
          </p:cNvSpPr>
          <p:nvPr>
            <p:ph type="body" sz="quarter" idx="4294967295"/>
          </p:nvPr>
        </p:nvSpPr>
        <p:spPr>
          <a:xfrm>
            <a:off x="8753680" y="6442396"/>
            <a:ext cx="3637990" cy="292180"/>
          </a:xfrm>
        </p:spPr>
        <p:txBody>
          <a:bodyPr>
            <a:normAutofit fontScale="55000" lnSpcReduction="20000"/>
          </a:bodyPr>
          <a:lstStyle/>
          <a:p>
            <a:r>
              <a:rPr lang="en-GB" dirty="0"/>
              <a:t>Workforce Solutions Review</a:t>
            </a:r>
          </a:p>
        </p:txBody>
      </p:sp>
      <p:cxnSp>
        <p:nvCxnSpPr>
          <p:cNvPr id="1046" name="Straight Connector 1045">
            <a:extLst>
              <a:ext uri="{FF2B5EF4-FFF2-40B4-BE49-F238E27FC236}">
                <a16:creationId xmlns:a16="http://schemas.microsoft.com/office/drawing/2014/main" id="{CAF2B998-1C5E-DC2C-98F0-BC95ABE0CBC2}"/>
              </a:ext>
            </a:extLst>
          </p:cNvPr>
          <p:cNvCxnSpPr>
            <a:cxnSpLocks/>
          </p:cNvCxnSpPr>
          <p:nvPr/>
        </p:nvCxnSpPr>
        <p:spPr>
          <a:xfrm flipV="1">
            <a:off x="2532939" y="1183502"/>
            <a:ext cx="342" cy="4939056"/>
          </a:xfrm>
          <a:prstGeom prst="line">
            <a:avLst/>
          </a:prstGeom>
          <a:ln w="22225" cmpd="dbl"/>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20FA853C-7186-A0CE-96C5-B86A8AE8B1F0}"/>
              </a:ext>
            </a:extLst>
          </p:cNvPr>
          <p:cNvCxnSpPr>
            <a:cxnSpLocks/>
          </p:cNvCxnSpPr>
          <p:nvPr/>
        </p:nvCxnSpPr>
        <p:spPr>
          <a:xfrm flipV="1">
            <a:off x="4323556" y="1192858"/>
            <a:ext cx="30667" cy="4931659"/>
          </a:xfrm>
          <a:prstGeom prst="line">
            <a:avLst/>
          </a:prstGeom>
          <a:ln w="22225" cmpd="dbl"/>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04D1F4F3-9DBD-51FC-7B22-291474750ED3}"/>
              </a:ext>
            </a:extLst>
          </p:cNvPr>
          <p:cNvCxnSpPr>
            <a:cxnSpLocks/>
          </p:cNvCxnSpPr>
          <p:nvPr/>
        </p:nvCxnSpPr>
        <p:spPr>
          <a:xfrm flipH="1" flipV="1">
            <a:off x="6161706" y="1185461"/>
            <a:ext cx="6183" cy="4939056"/>
          </a:xfrm>
          <a:prstGeom prst="line">
            <a:avLst/>
          </a:prstGeom>
          <a:ln w="22225" cmpd="dbl"/>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8BE71766-175B-B2E8-BAD2-44CAF3AEB0E3}"/>
              </a:ext>
            </a:extLst>
          </p:cNvPr>
          <p:cNvGrpSpPr/>
          <p:nvPr/>
        </p:nvGrpSpPr>
        <p:grpSpPr>
          <a:xfrm>
            <a:off x="659541" y="1189726"/>
            <a:ext cx="10877170" cy="4934791"/>
            <a:chOff x="725150" y="1189726"/>
            <a:chExt cx="10885205" cy="4934791"/>
          </a:xfrm>
        </p:grpSpPr>
        <p:sp>
          <p:nvSpPr>
            <p:cNvPr id="2" name="Rectangle 1">
              <a:extLst>
                <a:ext uri="{FF2B5EF4-FFF2-40B4-BE49-F238E27FC236}">
                  <a16:creationId xmlns:a16="http://schemas.microsoft.com/office/drawing/2014/main" id="{AF68FE3C-FAAD-A7E1-FEC9-A47088516915}"/>
                </a:ext>
              </a:extLst>
            </p:cNvPr>
            <p:cNvSpPr/>
            <p:nvPr/>
          </p:nvSpPr>
          <p:spPr>
            <a:xfrm>
              <a:off x="725150" y="1189726"/>
              <a:ext cx="7267730" cy="4934791"/>
            </a:xfrm>
            <a:prstGeom prst="rect">
              <a:avLst/>
            </a:prstGeom>
            <a:solidFill>
              <a:schemeClr val="accent4">
                <a:lumMod val="20000"/>
                <a:lumOff val="80000"/>
                <a:alpha val="681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1ED1F945-F9EC-E0A9-AAD5-2E866D312039}"/>
                </a:ext>
              </a:extLst>
            </p:cNvPr>
            <p:cNvSpPr/>
            <p:nvPr/>
          </p:nvSpPr>
          <p:spPr>
            <a:xfrm>
              <a:off x="733185" y="1966386"/>
              <a:ext cx="10877170" cy="716522"/>
            </a:xfrm>
            <a:prstGeom prst="rect">
              <a:avLst/>
            </a:prstGeom>
            <a:solidFill>
              <a:srgbClr val="F9ECC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utoShape 8" descr="INSPYR Logo">
              <a:extLst>
                <a:ext uri="{FF2B5EF4-FFF2-40B4-BE49-F238E27FC236}">
                  <a16:creationId xmlns:a16="http://schemas.microsoft.com/office/drawing/2014/main" id="{B689F2BF-18C4-4AD9-8709-8EA5036EB131}"/>
                </a:ext>
              </a:extLst>
            </p:cNvPr>
            <p:cNvSpPr>
              <a:spLocks noChangeAspect="1" noChangeArrowheads="1"/>
            </p:cNvSpPr>
            <p:nvPr/>
          </p:nvSpPr>
          <p:spPr bwMode="auto">
            <a:xfrm>
              <a:off x="7907960" y="317572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 name="TextBox 52">
              <a:extLst>
                <a:ext uri="{FF2B5EF4-FFF2-40B4-BE49-F238E27FC236}">
                  <a16:creationId xmlns:a16="http://schemas.microsoft.com/office/drawing/2014/main" id="{B68B5383-8E15-ACBE-A20B-D2C3FFEA7F2F}"/>
                </a:ext>
              </a:extLst>
            </p:cNvPr>
            <p:cNvSpPr txBox="1"/>
            <p:nvPr/>
          </p:nvSpPr>
          <p:spPr>
            <a:xfrm>
              <a:off x="7818078" y="1407729"/>
              <a:ext cx="3705478" cy="307777"/>
            </a:xfrm>
            <a:prstGeom prst="rect">
              <a:avLst/>
            </a:prstGeom>
            <a:noFill/>
          </p:spPr>
          <p:txBody>
            <a:bodyPr wrap="square" rtlCol="0">
              <a:spAutoFit/>
            </a:bodyPr>
            <a:lstStyle/>
            <a:p>
              <a:pPr algn="ctr"/>
              <a:r>
                <a:rPr lang="en-GB" sz="1400" b="1" dirty="0"/>
                <a:t>Other Active Buyers</a:t>
              </a:r>
            </a:p>
          </p:txBody>
        </p:sp>
        <p:grpSp>
          <p:nvGrpSpPr>
            <p:cNvPr id="59" name="Group 58">
              <a:extLst>
                <a:ext uri="{FF2B5EF4-FFF2-40B4-BE49-F238E27FC236}">
                  <a16:creationId xmlns:a16="http://schemas.microsoft.com/office/drawing/2014/main" id="{E3F4D6CB-6337-21F9-0A81-2A9B99CF86B8}"/>
                </a:ext>
              </a:extLst>
            </p:cNvPr>
            <p:cNvGrpSpPr/>
            <p:nvPr/>
          </p:nvGrpSpPr>
          <p:grpSpPr>
            <a:xfrm>
              <a:off x="6798430" y="2069280"/>
              <a:ext cx="449633" cy="381962"/>
              <a:chOff x="717713" y="1901264"/>
              <a:chExt cx="449633" cy="381962"/>
            </a:xfrm>
          </p:grpSpPr>
          <p:sp>
            <p:nvSpPr>
              <p:cNvPr id="60" name="Oval 59">
                <a:extLst>
                  <a:ext uri="{FF2B5EF4-FFF2-40B4-BE49-F238E27FC236}">
                    <a16:creationId xmlns:a16="http://schemas.microsoft.com/office/drawing/2014/main" id="{20488BB0-E03F-124F-BA68-BE7FBACEE53A}"/>
                  </a:ext>
                </a:extLst>
              </p:cNvPr>
              <p:cNvSpPr/>
              <p:nvPr/>
            </p:nvSpPr>
            <p:spPr>
              <a:xfrm>
                <a:off x="717713" y="1901264"/>
                <a:ext cx="381962" cy="381962"/>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FEAB8681-2D5A-6CFF-A112-F81082674EBE}"/>
                  </a:ext>
                </a:extLst>
              </p:cNvPr>
              <p:cNvSpPr txBox="1"/>
              <p:nvPr/>
            </p:nvSpPr>
            <p:spPr>
              <a:xfrm>
                <a:off x="717713" y="1946739"/>
                <a:ext cx="449633" cy="307777"/>
              </a:xfrm>
              <a:prstGeom prst="rect">
                <a:avLst/>
              </a:prstGeom>
              <a:noFill/>
            </p:spPr>
            <p:txBody>
              <a:bodyPr wrap="square" rtlCol="0">
                <a:spAutoFit/>
              </a:bodyPr>
              <a:lstStyle/>
              <a:p>
                <a:r>
                  <a:rPr lang="en-GB" sz="1400" b="1" dirty="0">
                    <a:solidFill>
                      <a:schemeClr val="bg1"/>
                    </a:solidFill>
                  </a:rPr>
                  <a:t> </a:t>
                </a:r>
                <a:r>
                  <a:rPr lang="bs-Latn-BA" sz="1400" b="1" dirty="0">
                    <a:solidFill>
                      <a:schemeClr val="bg1"/>
                    </a:solidFill>
                  </a:rPr>
                  <a:t>4</a:t>
                </a:r>
                <a:endParaRPr lang="en-GB" sz="1400" b="1" dirty="0">
                  <a:solidFill>
                    <a:schemeClr val="bg1"/>
                  </a:solidFill>
                </a:endParaRPr>
              </a:p>
            </p:txBody>
          </p:sp>
        </p:grpSp>
        <p:sp>
          <p:nvSpPr>
            <p:cNvPr id="62" name="TextBox 61">
              <a:extLst>
                <a:ext uri="{FF2B5EF4-FFF2-40B4-BE49-F238E27FC236}">
                  <a16:creationId xmlns:a16="http://schemas.microsoft.com/office/drawing/2014/main" id="{C4E2B140-57CF-4205-3C75-064F8B1ADB1E}"/>
                </a:ext>
              </a:extLst>
            </p:cNvPr>
            <p:cNvSpPr txBox="1"/>
            <p:nvPr/>
          </p:nvSpPr>
          <p:spPr>
            <a:xfrm>
              <a:off x="9279037" y="2433846"/>
              <a:ext cx="994183" cy="215444"/>
            </a:xfrm>
            <a:prstGeom prst="rect">
              <a:avLst/>
            </a:prstGeom>
            <a:noFill/>
          </p:spPr>
          <p:txBody>
            <a:bodyPr wrap="none" rtlCol="0">
              <a:spAutoFit/>
            </a:bodyPr>
            <a:lstStyle/>
            <a:p>
              <a:pPr algn="ctr"/>
              <a:r>
                <a:rPr lang="en-GB" sz="800" i="1" dirty="0">
                  <a:solidFill>
                    <a:schemeClr val="accent6">
                      <a:lumMod val="50000"/>
                    </a:schemeClr>
                  </a:solidFill>
                </a:rPr>
                <a:t>transactions each</a:t>
              </a:r>
            </a:p>
          </p:txBody>
        </p:sp>
        <p:sp>
          <p:nvSpPr>
            <p:cNvPr id="21" name="TextBox 20">
              <a:extLst>
                <a:ext uri="{FF2B5EF4-FFF2-40B4-BE49-F238E27FC236}">
                  <a16:creationId xmlns:a16="http://schemas.microsoft.com/office/drawing/2014/main" id="{E7174C0B-9C3E-E0A7-F3C3-34E0A608477C}"/>
                </a:ext>
              </a:extLst>
            </p:cNvPr>
            <p:cNvSpPr txBox="1"/>
            <p:nvPr/>
          </p:nvSpPr>
          <p:spPr>
            <a:xfrm>
              <a:off x="4560307" y="3500911"/>
              <a:ext cx="1394359" cy="338554"/>
            </a:xfrm>
            <a:prstGeom prst="rect">
              <a:avLst/>
            </a:prstGeom>
            <a:noFill/>
          </p:spPr>
          <p:txBody>
            <a:bodyPr wrap="none" rtlCol="0">
              <a:spAutoFit/>
            </a:bodyPr>
            <a:lstStyle/>
            <a:p>
              <a:pPr algn="ctr"/>
              <a:r>
                <a:rPr lang="bs-Latn-BA" sz="800" i="1" dirty="0">
                  <a:solidFill>
                    <a:schemeClr val="accent6">
                      <a:lumMod val="50000"/>
                    </a:schemeClr>
                  </a:solidFill>
                </a:rPr>
                <a:t>Feb-2024</a:t>
              </a:r>
              <a:endParaRPr lang="en-GB" sz="800" i="1" dirty="0">
                <a:solidFill>
                  <a:schemeClr val="accent6">
                    <a:lumMod val="50000"/>
                  </a:schemeClr>
                </a:solidFill>
              </a:endParaRPr>
            </a:p>
            <a:p>
              <a:pPr algn="ctr"/>
              <a:r>
                <a:rPr lang="bs-Latn-BA" sz="800" i="1" dirty="0">
                  <a:solidFill>
                    <a:schemeClr val="accent6">
                      <a:lumMod val="50000"/>
                    </a:schemeClr>
                  </a:solidFill>
                </a:rPr>
                <a:t>Other Workforce Solutions</a:t>
              </a:r>
              <a:endParaRPr lang="en-GB" sz="800" i="1" dirty="0">
                <a:solidFill>
                  <a:schemeClr val="accent6">
                    <a:lumMod val="50000"/>
                  </a:schemeClr>
                </a:solidFill>
              </a:endParaRPr>
            </a:p>
          </p:txBody>
        </p:sp>
        <p:sp>
          <p:nvSpPr>
            <p:cNvPr id="25" name="TextBox 24">
              <a:extLst>
                <a:ext uri="{FF2B5EF4-FFF2-40B4-BE49-F238E27FC236}">
                  <a16:creationId xmlns:a16="http://schemas.microsoft.com/office/drawing/2014/main" id="{953B0F1B-FDE0-6483-7DA1-8AE8BC6E0CFC}"/>
                </a:ext>
              </a:extLst>
            </p:cNvPr>
            <p:cNvSpPr txBox="1"/>
            <p:nvPr/>
          </p:nvSpPr>
          <p:spPr>
            <a:xfrm>
              <a:off x="4652545" y="4622421"/>
              <a:ext cx="1209877" cy="338554"/>
            </a:xfrm>
            <a:prstGeom prst="rect">
              <a:avLst/>
            </a:prstGeom>
            <a:noFill/>
          </p:spPr>
          <p:txBody>
            <a:bodyPr wrap="none" rtlCol="0">
              <a:spAutoFit/>
            </a:bodyPr>
            <a:lstStyle/>
            <a:p>
              <a:pPr algn="ctr"/>
              <a:r>
                <a:rPr lang="bs-Latn-BA" sz="800" i="1" dirty="0">
                  <a:solidFill>
                    <a:schemeClr val="accent6">
                      <a:lumMod val="50000"/>
                    </a:schemeClr>
                  </a:solidFill>
                </a:rPr>
                <a:t>Apr-2024</a:t>
              </a:r>
              <a:endParaRPr lang="en-GB" sz="800" i="1" dirty="0">
                <a:solidFill>
                  <a:schemeClr val="accent6">
                    <a:lumMod val="50000"/>
                  </a:schemeClr>
                </a:solidFill>
              </a:endParaRPr>
            </a:p>
            <a:p>
              <a:pPr algn="ctr"/>
              <a:r>
                <a:rPr lang="bs-Latn-BA" sz="800" i="1" dirty="0">
                  <a:solidFill>
                    <a:schemeClr val="accent6">
                      <a:lumMod val="50000"/>
                    </a:schemeClr>
                  </a:solidFill>
                </a:rPr>
                <a:t>Payrolling/Compliance</a:t>
              </a:r>
              <a:endParaRPr lang="en-GB" sz="800" i="1" dirty="0">
                <a:solidFill>
                  <a:schemeClr val="accent6">
                    <a:lumMod val="50000"/>
                  </a:schemeClr>
                </a:solidFill>
              </a:endParaRPr>
            </a:p>
          </p:txBody>
        </p:sp>
        <p:sp>
          <p:nvSpPr>
            <p:cNvPr id="26" name="TextBox 25">
              <a:extLst>
                <a:ext uri="{FF2B5EF4-FFF2-40B4-BE49-F238E27FC236}">
                  <a16:creationId xmlns:a16="http://schemas.microsoft.com/office/drawing/2014/main" id="{1647EBCB-B730-8600-F181-E972FC3A7DC9}"/>
                </a:ext>
              </a:extLst>
            </p:cNvPr>
            <p:cNvSpPr txBox="1"/>
            <p:nvPr/>
          </p:nvSpPr>
          <p:spPr>
            <a:xfrm>
              <a:off x="4652546" y="5609289"/>
              <a:ext cx="1209877" cy="338554"/>
            </a:xfrm>
            <a:prstGeom prst="rect">
              <a:avLst/>
            </a:prstGeom>
            <a:noFill/>
          </p:spPr>
          <p:txBody>
            <a:bodyPr wrap="none" rtlCol="0">
              <a:spAutoFit/>
            </a:bodyPr>
            <a:lstStyle/>
            <a:p>
              <a:pPr algn="ctr"/>
              <a:r>
                <a:rPr lang="bs-Latn-BA" sz="800" i="1" dirty="0">
                  <a:solidFill>
                    <a:schemeClr val="accent6">
                      <a:lumMod val="50000"/>
                    </a:schemeClr>
                  </a:solidFill>
                </a:rPr>
                <a:t>Jun-2024</a:t>
              </a:r>
            </a:p>
            <a:p>
              <a:pPr algn="ctr"/>
              <a:r>
                <a:rPr lang="bs-Latn-BA" sz="800" i="1" dirty="0">
                  <a:solidFill>
                    <a:schemeClr val="accent6">
                      <a:lumMod val="50000"/>
                    </a:schemeClr>
                  </a:solidFill>
                </a:rPr>
                <a:t>Payrolling/Compliance</a:t>
              </a:r>
              <a:endParaRPr lang="en-GB" sz="800" i="1" dirty="0">
                <a:solidFill>
                  <a:schemeClr val="accent6">
                    <a:lumMod val="50000"/>
                  </a:schemeClr>
                </a:solidFill>
              </a:endParaRPr>
            </a:p>
          </p:txBody>
        </p:sp>
        <p:sp>
          <p:nvSpPr>
            <p:cNvPr id="27" name="TextBox 26">
              <a:extLst>
                <a:ext uri="{FF2B5EF4-FFF2-40B4-BE49-F238E27FC236}">
                  <a16:creationId xmlns:a16="http://schemas.microsoft.com/office/drawing/2014/main" id="{5D76A30C-03A7-4E1F-9783-8D5F92D82DC6}"/>
                </a:ext>
              </a:extLst>
            </p:cNvPr>
            <p:cNvSpPr txBox="1"/>
            <p:nvPr/>
          </p:nvSpPr>
          <p:spPr>
            <a:xfrm>
              <a:off x="2945403" y="3500911"/>
              <a:ext cx="897061" cy="338554"/>
            </a:xfrm>
            <a:prstGeom prst="rect">
              <a:avLst/>
            </a:prstGeom>
            <a:noFill/>
          </p:spPr>
          <p:txBody>
            <a:bodyPr wrap="none" rtlCol="0">
              <a:spAutoFit/>
            </a:bodyPr>
            <a:lstStyle/>
            <a:p>
              <a:pPr algn="ctr"/>
              <a:r>
                <a:rPr lang="en-GB" sz="800" i="1" dirty="0">
                  <a:solidFill>
                    <a:schemeClr val="accent6">
                      <a:lumMod val="50000"/>
                    </a:schemeClr>
                  </a:solidFill>
                </a:rPr>
                <a:t>Feb-202</a:t>
              </a:r>
              <a:r>
                <a:rPr lang="bs-Latn-BA" sz="800" i="1" dirty="0">
                  <a:solidFill>
                    <a:schemeClr val="accent6">
                      <a:lumMod val="50000"/>
                    </a:schemeClr>
                  </a:solidFill>
                </a:rPr>
                <a:t>4</a:t>
              </a:r>
              <a:endParaRPr lang="en-GB" sz="800" i="1" dirty="0">
                <a:solidFill>
                  <a:schemeClr val="accent6">
                    <a:lumMod val="50000"/>
                  </a:schemeClr>
                </a:solidFill>
              </a:endParaRPr>
            </a:p>
            <a:p>
              <a:pPr algn="ctr"/>
              <a:r>
                <a:rPr lang="bs-Latn-BA" sz="800" i="1" dirty="0">
                  <a:solidFill>
                    <a:schemeClr val="accent6">
                      <a:lumMod val="50000"/>
                    </a:schemeClr>
                  </a:solidFill>
                </a:rPr>
                <a:t>Place &amp; Search</a:t>
              </a:r>
              <a:endParaRPr lang="en-GB" sz="800" i="1" dirty="0">
                <a:solidFill>
                  <a:schemeClr val="accent6">
                    <a:lumMod val="50000"/>
                  </a:schemeClr>
                </a:solidFill>
              </a:endParaRPr>
            </a:p>
          </p:txBody>
        </p:sp>
        <p:sp>
          <p:nvSpPr>
            <p:cNvPr id="28" name="TextBox 27">
              <a:extLst>
                <a:ext uri="{FF2B5EF4-FFF2-40B4-BE49-F238E27FC236}">
                  <a16:creationId xmlns:a16="http://schemas.microsoft.com/office/drawing/2014/main" id="{57974DF6-29A9-28A4-7A62-7C5EDFCF2D50}"/>
                </a:ext>
              </a:extLst>
            </p:cNvPr>
            <p:cNvSpPr txBox="1"/>
            <p:nvPr/>
          </p:nvSpPr>
          <p:spPr>
            <a:xfrm>
              <a:off x="2963843" y="4622421"/>
              <a:ext cx="897061" cy="338554"/>
            </a:xfrm>
            <a:prstGeom prst="rect">
              <a:avLst/>
            </a:prstGeom>
            <a:noFill/>
          </p:spPr>
          <p:txBody>
            <a:bodyPr wrap="none" rtlCol="0">
              <a:spAutoFit/>
            </a:bodyPr>
            <a:lstStyle/>
            <a:p>
              <a:pPr algn="ctr"/>
              <a:r>
                <a:rPr lang="bs-Latn-BA" sz="800" i="1" dirty="0">
                  <a:solidFill>
                    <a:schemeClr val="accent6">
                      <a:lumMod val="50000"/>
                    </a:schemeClr>
                  </a:solidFill>
                </a:rPr>
                <a:t>Jul-2024</a:t>
              </a:r>
              <a:endParaRPr lang="en-GB" sz="800" i="1" dirty="0">
                <a:solidFill>
                  <a:schemeClr val="accent6">
                    <a:lumMod val="50000"/>
                  </a:schemeClr>
                </a:solidFill>
              </a:endParaRPr>
            </a:p>
            <a:p>
              <a:pPr algn="ctr"/>
              <a:r>
                <a:rPr lang="bs-Latn-BA" sz="800" i="1" dirty="0">
                  <a:solidFill>
                    <a:schemeClr val="accent6">
                      <a:lumMod val="50000"/>
                    </a:schemeClr>
                  </a:solidFill>
                </a:rPr>
                <a:t>Place &amp; Search</a:t>
              </a:r>
              <a:endParaRPr lang="en-GB" sz="800" i="1" dirty="0">
                <a:solidFill>
                  <a:schemeClr val="accent6">
                    <a:lumMod val="50000"/>
                  </a:schemeClr>
                </a:solidFill>
              </a:endParaRPr>
            </a:p>
          </p:txBody>
        </p:sp>
        <p:sp>
          <p:nvSpPr>
            <p:cNvPr id="29" name="TextBox 28">
              <a:extLst>
                <a:ext uri="{FF2B5EF4-FFF2-40B4-BE49-F238E27FC236}">
                  <a16:creationId xmlns:a16="http://schemas.microsoft.com/office/drawing/2014/main" id="{501B30B2-E7CC-A24F-1B83-58FCB4FD0DAB}"/>
                </a:ext>
              </a:extLst>
            </p:cNvPr>
            <p:cNvSpPr txBox="1"/>
            <p:nvPr/>
          </p:nvSpPr>
          <p:spPr>
            <a:xfrm>
              <a:off x="2944596" y="5609289"/>
              <a:ext cx="898666" cy="338554"/>
            </a:xfrm>
            <a:prstGeom prst="rect">
              <a:avLst/>
            </a:prstGeom>
            <a:noFill/>
          </p:spPr>
          <p:txBody>
            <a:bodyPr wrap="none" rtlCol="0">
              <a:spAutoFit/>
            </a:bodyPr>
            <a:lstStyle/>
            <a:p>
              <a:pPr algn="ctr"/>
              <a:r>
                <a:rPr lang="bs-Latn-BA" sz="800" i="1" dirty="0">
                  <a:solidFill>
                    <a:schemeClr val="accent6">
                      <a:lumMod val="50000"/>
                    </a:schemeClr>
                  </a:solidFill>
                </a:rPr>
                <a:t>Sep-2024</a:t>
              </a:r>
              <a:endParaRPr lang="en-GB" sz="800" i="1" dirty="0">
                <a:solidFill>
                  <a:schemeClr val="accent6">
                    <a:lumMod val="50000"/>
                  </a:schemeClr>
                </a:solidFill>
              </a:endParaRPr>
            </a:p>
            <a:p>
              <a:pPr algn="ctr"/>
              <a:r>
                <a:rPr lang="bs-Latn-BA" sz="800" i="1" dirty="0">
                  <a:solidFill>
                    <a:schemeClr val="accent6">
                      <a:lumMod val="50000"/>
                    </a:schemeClr>
                  </a:solidFill>
                </a:rPr>
                <a:t>Place &amp; Search</a:t>
              </a:r>
              <a:endParaRPr lang="en-GB" sz="800" i="1" dirty="0">
                <a:solidFill>
                  <a:schemeClr val="accent6">
                    <a:lumMod val="50000"/>
                  </a:schemeClr>
                </a:solidFill>
              </a:endParaRPr>
            </a:p>
          </p:txBody>
        </p:sp>
        <p:sp>
          <p:nvSpPr>
            <p:cNvPr id="30" name="TextBox 29">
              <a:extLst>
                <a:ext uri="{FF2B5EF4-FFF2-40B4-BE49-F238E27FC236}">
                  <a16:creationId xmlns:a16="http://schemas.microsoft.com/office/drawing/2014/main" id="{82851104-6F0E-EABA-F2D2-CD4FEF2ECA09}"/>
                </a:ext>
              </a:extLst>
            </p:cNvPr>
            <p:cNvSpPr txBox="1"/>
            <p:nvPr/>
          </p:nvSpPr>
          <p:spPr>
            <a:xfrm>
              <a:off x="1095176" y="3500911"/>
              <a:ext cx="1112023" cy="338554"/>
            </a:xfrm>
            <a:prstGeom prst="rect">
              <a:avLst/>
            </a:prstGeom>
            <a:noFill/>
          </p:spPr>
          <p:txBody>
            <a:bodyPr wrap="none" rtlCol="0">
              <a:spAutoFit/>
            </a:bodyPr>
            <a:lstStyle/>
            <a:p>
              <a:pPr algn="ctr"/>
              <a:r>
                <a:rPr lang="bs-Latn-BA" sz="800" i="1" dirty="0">
                  <a:solidFill>
                    <a:schemeClr val="accent6">
                      <a:lumMod val="50000"/>
                    </a:schemeClr>
                  </a:solidFill>
                </a:rPr>
                <a:t>Apr-2024</a:t>
              </a:r>
              <a:endParaRPr lang="en-GB" sz="800" i="1" dirty="0">
                <a:solidFill>
                  <a:schemeClr val="accent6">
                    <a:lumMod val="50000"/>
                  </a:schemeClr>
                </a:solidFill>
              </a:endParaRPr>
            </a:p>
            <a:p>
              <a:pPr algn="ctr"/>
              <a:r>
                <a:rPr lang="bs-Latn-BA" sz="800" i="1" dirty="0">
                  <a:solidFill>
                    <a:schemeClr val="accent6">
                      <a:lumMod val="50000"/>
                    </a:schemeClr>
                  </a:solidFill>
                </a:rPr>
                <a:t>Commercial</a:t>
              </a:r>
              <a:r>
                <a:rPr lang="en-GB" sz="800" i="1" dirty="0">
                  <a:solidFill>
                    <a:schemeClr val="accent6">
                      <a:lumMod val="50000"/>
                    </a:schemeClr>
                  </a:solidFill>
                </a:rPr>
                <a:t> </a:t>
              </a:r>
              <a:r>
                <a:rPr lang="bs-Latn-BA" sz="800" i="1" dirty="0">
                  <a:solidFill>
                    <a:schemeClr val="accent6">
                      <a:lumMod val="50000"/>
                    </a:schemeClr>
                  </a:solidFill>
                </a:rPr>
                <a:t>S</a:t>
              </a:r>
              <a:r>
                <a:rPr lang="en-GB" sz="800" i="1" dirty="0">
                  <a:solidFill>
                    <a:schemeClr val="accent6">
                      <a:lumMod val="50000"/>
                    </a:schemeClr>
                  </a:solidFill>
                </a:rPr>
                <a:t>taffing</a:t>
              </a:r>
            </a:p>
          </p:txBody>
        </p:sp>
        <p:sp>
          <p:nvSpPr>
            <p:cNvPr id="31" name="TextBox 30">
              <a:extLst>
                <a:ext uri="{FF2B5EF4-FFF2-40B4-BE49-F238E27FC236}">
                  <a16:creationId xmlns:a16="http://schemas.microsoft.com/office/drawing/2014/main" id="{94D9CAF4-01F4-5379-1660-3752E9DA0C44}"/>
                </a:ext>
              </a:extLst>
            </p:cNvPr>
            <p:cNvSpPr txBox="1"/>
            <p:nvPr/>
          </p:nvSpPr>
          <p:spPr>
            <a:xfrm>
              <a:off x="1210590" y="4622421"/>
              <a:ext cx="897061" cy="338554"/>
            </a:xfrm>
            <a:prstGeom prst="rect">
              <a:avLst/>
            </a:prstGeom>
            <a:noFill/>
          </p:spPr>
          <p:txBody>
            <a:bodyPr wrap="none" rtlCol="0">
              <a:spAutoFit/>
            </a:bodyPr>
            <a:lstStyle/>
            <a:p>
              <a:pPr algn="ctr"/>
              <a:r>
                <a:rPr lang="bs-Latn-BA" sz="800" i="1" dirty="0">
                  <a:solidFill>
                    <a:schemeClr val="accent6">
                      <a:lumMod val="50000"/>
                    </a:schemeClr>
                  </a:solidFill>
                </a:rPr>
                <a:t>May-2024</a:t>
              </a:r>
              <a:endParaRPr lang="en-GB" sz="800" i="1" dirty="0">
                <a:solidFill>
                  <a:schemeClr val="accent6">
                    <a:lumMod val="50000"/>
                  </a:schemeClr>
                </a:solidFill>
              </a:endParaRPr>
            </a:p>
            <a:p>
              <a:pPr algn="ctr"/>
              <a:r>
                <a:rPr lang="bs-Latn-BA" sz="800" i="1" dirty="0">
                  <a:solidFill>
                    <a:schemeClr val="accent6">
                      <a:lumMod val="50000"/>
                    </a:schemeClr>
                  </a:solidFill>
                </a:rPr>
                <a:t>Place &amp; Search</a:t>
              </a:r>
              <a:endParaRPr lang="en-GB" sz="800" i="1" dirty="0">
                <a:solidFill>
                  <a:schemeClr val="accent6">
                    <a:lumMod val="50000"/>
                  </a:schemeClr>
                </a:solidFill>
              </a:endParaRPr>
            </a:p>
          </p:txBody>
        </p:sp>
        <p:sp>
          <p:nvSpPr>
            <p:cNvPr id="32" name="TextBox 31">
              <a:extLst>
                <a:ext uri="{FF2B5EF4-FFF2-40B4-BE49-F238E27FC236}">
                  <a16:creationId xmlns:a16="http://schemas.microsoft.com/office/drawing/2014/main" id="{F9D5E898-141E-4235-A951-BD3BC00C1827}"/>
                </a:ext>
              </a:extLst>
            </p:cNvPr>
            <p:cNvSpPr txBox="1"/>
            <p:nvPr/>
          </p:nvSpPr>
          <p:spPr>
            <a:xfrm>
              <a:off x="1119014" y="5609289"/>
              <a:ext cx="1063897" cy="338554"/>
            </a:xfrm>
            <a:prstGeom prst="rect">
              <a:avLst/>
            </a:prstGeom>
            <a:noFill/>
          </p:spPr>
          <p:txBody>
            <a:bodyPr wrap="none" rtlCol="0">
              <a:spAutoFit/>
            </a:bodyPr>
            <a:lstStyle/>
            <a:p>
              <a:pPr algn="ctr"/>
              <a:r>
                <a:rPr lang="bs-Latn-BA" sz="800" i="1" dirty="0">
                  <a:solidFill>
                    <a:schemeClr val="accent6">
                      <a:lumMod val="50000"/>
                    </a:schemeClr>
                  </a:solidFill>
                </a:rPr>
                <a:t>Sep-2024</a:t>
              </a:r>
              <a:endParaRPr lang="en-GB" sz="800" i="1" dirty="0">
                <a:solidFill>
                  <a:schemeClr val="accent6">
                    <a:lumMod val="50000"/>
                  </a:schemeClr>
                </a:solidFill>
              </a:endParaRPr>
            </a:p>
            <a:p>
              <a:pPr algn="ctr"/>
              <a:r>
                <a:rPr lang="en-GB" sz="800" i="1" dirty="0">
                  <a:solidFill>
                    <a:schemeClr val="accent6">
                      <a:lumMod val="50000"/>
                    </a:schemeClr>
                  </a:solidFill>
                </a:rPr>
                <a:t>Healthcare </a:t>
              </a:r>
              <a:r>
                <a:rPr lang="bs-Latn-BA" sz="800" i="1" dirty="0">
                  <a:solidFill>
                    <a:schemeClr val="accent6">
                      <a:lumMod val="50000"/>
                    </a:schemeClr>
                  </a:solidFill>
                </a:rPr>
                <a:t>S</a:t>
              </a:r>
              <a:r>
                <a:rPr lang="en-GB" sz="800" i="1" dirty="0">
                  <a:solidFill>
                    <a:schemeClr val="accent6">
                      <a:lumMod val="50000"/>
                    </a:schemeClr>
                  </a:solidFill>
                </a:rPr>
                <a:t>taffing</a:t>
              </a:r>
            </a:p>
          </p:txBody>
        </p:sp>
        <p:grpSp>
          <p:nvGrpSpPr>
            <p:cNvPr id="37" name="Group 36">
              <a:extLst>
                <a:ext uri="{FF2B5EF4-FFF2-40B4-BE49-F238E27FC236}">
                  <a16:creationId xmlns:a16="http://schemas.microsoft.com/office/drawing/2014/main" id="{B2F01C39-6A4C-5631-6D81-9844518BF7D2}"/>
                </a:ext>
              </a:extLst>
            </p:cNvPr>
            <p:cNvGrpSpPr/>
            <p:nvPr/>
          </p:nvGrpSpPr>
          <p:grpSpPr>
            <a:xfrm>
              <a:off x="1436097" y="2069280"/>
              <a:ext cx="495371" cy="381962"/>
              <a:chOff x="717713" y="1901264"/>
              <a:chExt cx="496916" cy="381962"/>
            </a:xfrm>
          </p:grpSpPr>
          <p:sp>
            <p:nvSpPr>
              <p:cNvPr id="24" name="Oval 23">
                <a:extLst>
                  <a:ext uri="{FF2B5EF4-FFF2-40B4-BE49-F238E27FC236}">
                    <a16:creationId xmlns:a16="http://schemas.microsoft.com/office/drawing/2014/main" id="{60F0226E-1727-60BA-7C61-2C75E49B1158}"/>
                  </a:ext>
                </a:extLst>
              </p:cNvPr>
              <p:cNvSpPr/>
              <p:nvPr/>
            </p:nvSpPr>
            <p:spPr>
              <a:xfrm>
                <a:off x="717713" y="1901264"/>
                <a:ext cx="381962" cy="381962"/>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61E1C6AF-847A-C024-AED0-4C6DFEEA52D0}"/>
                  </a:ext>
                </a:extLst>
              </p:cNvPr>
              <p:cNvSpPr txBox="1"/>
              <p:nvPr/>
            </p:nvSpPr>
            <p:spPr>
              <a:xfrm>
                <a:off x="764996" y="1945555"/>
                <a:ext cx="449633" cy="307777"/>
              </a:xfrm>
              <a:prstGeom prst="rect">
                <a:avLst/>
              </a:prstGeom>
              <a:noFill/>
            </p:spPr>
            <p:txBody>
              <a:bodyPr wrap="square" rtlCol="0">
                <a:spAutoFit/>
              </a:bodyPr>
              <a:lstStyle/>
              <a:p>
                <a:r>
                  <a:rPr lang="bs-Latn-BA" sz="1400" b="1" dirty="0">
                    <a:solidFill>
                      <a:schemeClr val="bg1"/>
                    </a:solidFill>
                  </a:rPr>
                  <a:t>5</a:t>
                </a:r>
                <a:endParaRPr lang="en-GB" sz="1400" b="1" dirty="0">
                  <a:solidFill>
                    <a:schemeClr val="bg1"/>
                  </a:solidFill>
                </a:endParaRPr>
              </a:p>
            </p:txBody>
          </p:sp>
        </p:grpSp>
        <p:grpSp>
          <p:nvGrpSpPr>
            <p:cNvPr id="40" name="Group 39">
              <a:extLst>
                <a:ext uri="{FF2B5EF4-FFF2-40B4-BE49-F238E27FC236}">
                  <a16:creationId xmlns:a16="http://schemas.microsoft.com/office/drawing/2014/main" id="{8E1131FD-69DA-A33C-03F6-AD494F079B13}"/>
                </a:ext>
              </a:extLst>
            </p:cNvPr>
            <p:cNvGrpSpPr/>
            <p:nvPr/>
          </p:nvGrpSpPr>
          <p:grpSpPr>
            <a:xfrm>
              <a:off x="3194897" y="2069280"/>
              <a:ext cx="465617" cy="381962"/>
              <a:chOff x="717713" y="1901264"/>
              <a:chExt cx="467069" cy="381962"/>
            </a:xfrm>
          </p:grpSpPr>
          <p:sp>
            <p:nvSpPr>
              <p:cNvPr id="42" name="Oval 41">
                <a:extLst>
                  <a:ext uri="{FF2B5EF4-FFF2-40B4-BE49-F238E27FC236}">
                    <a16:creationId xmlns:a16="http://schemas.microsoft.com/office/drawing/2014/main" id="{30A593E5-498B-9112-2CB4-AA6D9055E003}"/>
                  </a:ext>
                </a:extLst>
              </p:cNvPr>
              <p:cNvSpPr/>
              <p:nvPr/>
            </p:nvSpPr>
            <p:spPr>
              <a:xfrm>
                <a:off x="717713" y="1901264"/>
                <a:ext cx="381962" cy="381962"/>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Box 42">
                <a:extLst>
                  <a:ext uri="{FF2B5EF4-FFF2-40B4-BE49-F238E27FC236}">
                    <a16:creationId xmlns:a16="http://schemas.microsoft.com/office/drawing/2014/main" id="{6CD05A93-9902-D0FA-B84A-BE4737DA19AE}"/>
                  </a:ext>
                </a:extLst>
              </p:cNvPr>
              <p:cNvSpPr txBox="1"/>
              <p:nvPr/>
            </p:nvSpPr>
            <p:spPr>
              <a:xfrm>
                <a:off x="735149" y="1947192"/>
                <a:ext cx="449633" cy="307777"/>
              </a:xfrm>
              <a:prstGeom prst="rect">
                <a:avLst/>
              </a:prstGeom>
              <a:noFill/>
            </p:spPr>
            <p:txBody>
              <a:bodyPr wrap="square" rtlCol="0">
                <a:spAutoFit/>
              </a:bodyPr>
              <a:lstStyle/>
              <a:p>
                <a:r>
                  <a:rPr lang="en-GB" sz="1400" b="1" dirty="0">
                    <a:solidFill>
                      <a:schemeClr val="bg1"/>
                    </a:solidFill>
                  </a:rPr>
                  <a:t> </a:t>
                </a:r>
                <a:r>
                  <a:rPr lang="bs-Latn-BA" sz="1400" b="1" dirty="0">
                    <a:solidFill>
                      <a:schemeClr val="bg1"/>
                    </a:solidFill>
                  </a:rPr>
                  <a:t>5</a:t>
                </a:r>
                <a:endParaRPr lang="en-GB" sz="1400" b="1" dirty="0">
                  <a:solidFill>
                    <a:schemeClr val="bg1"/>
                  </a:solidFill>
                </a:endParaRPr>
              </a:p>
            </p:txBody>
          </p:sp>
        </p:grpSp>
        <p:grpSp>
          <p:nvGrpSpPr>
            <p:cNvPr id="44" name="Group 43">
              <a:extLst>
                <a:ext uri="{FF2B5EF4-FFF2-40B4-BE49-F238E27FC236}">
                  <a16:creationId xmlns:a16="http://schemas.microsoft.com/office/drawing/2014/main" id="{FE5FA6D5-52A2-E0CE-3DC5-08D31A07B685}"/>
                </a:ext>
              </a:extLst>
            </p:cNvPr>
            <p:cNvGrpSpPr/>
            <p:nvPr/>
          </p:nvGrpSpPr>
          <p:grpSpPr>
            <a:xfrm>
              <a:off x="5042020" y="2069280"/>
              <a:ext cx="476440" cy="381962"/>
              <a:chOff x="717713" y="1901264"/>
              <a:chExt cx="477926" cy="381962"/>
            </a:xfrm>
          </p:grpSpPr>
          <p:sp>
            <p:nvSpPr>
              <p:cNvPr id="45" name="Oval 44">
                <a:extLst>
                  <a:ext uri="{FF2B5EF4-FFF2-40B4-BE49-F238E27FC236}">
                    <a16:creationId xmlns:a16="http://schemas.microsoft.com/office/drawing/2014/main" id="{89FEBF88-C62B-51B0-6855-E79399575CDE}"/>
                  </a:ext>
                </a:extLst>
              </p:cNvPr>
              <p:cNvSpPr/>
              <p:nvPr/>
            </p:nvSpPr>
            <p:spPr>
              <a:xfrm>
                <a:off x="717713" y="1901264"/>
                <a:ext cx="381962" cy="381962"/>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EDAB8368-0FF7-FBEF-6782-39DDE12FD9E1}"/>
                  </a:ext>
                </a:extLst>
              </p:cNvPr>
              <p:cNvSpPr txBox="1"/>
              <p:nvPr/>
            </p:nvSpPr>
            <p:spPr>
              <a:xfrm>
                <a:off x="725758" y="1945555"/>
                <a:ext cx="469881" cy="307777"/>
              </a:xfrm>
              <a:prstGeom prst="rect">
                <a:avLst/>
              </a:prstGeom>
              <a:noFill/>
            </p:spPr>
            <p:txBody>
              <a:bodyPr wrap="square" rtlCol="0">
                <a:spAutoFit/>
              </a:bodyPr>
              <a:lstStyle/>
              <a:p>
                <a:r>
                  <a:rPr lang="en-GB" sz="1400" b="1" dirty="0">
                    <a:solidFill>
                      <a:schemeClr val="bg1"/>
                    </a:solidFill>
                  </a:rPr>
                  <a:t> 5</a:t>
                </a:r>
              </a:p>
            </p:txBody>
          </p:sp>
        </p:grpSp>
        <p:sp>
          <p:nvSpPr>
            <p:cNvPr id="55" name="TextBox 54">
              <a:extLst>
                <a:ext uri="{FF2B5EF4-FFF2-40B4-BE49-F238E27FC236}">
                  <a16:creationId xmlns:a16="http://schemas.microsoft.com/office/drawing/2014/main" id="{D919C5E6-A118-B85E-C5BC-AA8E948C58D9}"/>
                </a:ext>
              </a:extLst>
            </p:cNvPr>
            <p:cNvSpPr txBox="1"/>
            <p:nvPr/>
          </p:nvSpPr>
          <p:spPr>
            <a:xfrm>
              <a:off x="1170396" y="2425644"/>
              <a:ext cx="962327" cy="215444"/>
            </a:xfrm>
            <a:prstGeom prst="rect">
              <a:avLst/>
            </a:prstGeom>
            <a:noFill/>
          </p:spPr>
          <p:txBody>
            <a:bodyPr wrap="none" rtlCol="0">
              <a:spAutoFit/>
            </a:bodyPr>
            <a:lstStyle/>
            <a:p>
              <a:pPr algn="ctr"/>
              <a:r>
                <a:rPr lang="en-GB" sz="800" i="1" dirty="0">
                  <a:solidFill>
                    <a:schemeClr val="accent6">
                      <a:lumMod val="50000"/>
                    </a:schemeClr>
                  </a:solidFill>
                </a:rPr>
                <a:t>total transactions</a:t>
              </a:r>
            </a:p>
          </p:txBody>
        </p:sp>
        <p:sp>
          <p:nvSpPr>
            <p:cNvPr id="56" name="TextBox 55">
              <a:extLst>
                <a:ext uri="{FF2B5EF4-FFF2-40B4-BE49-F238E27FC236}">
                  <a16:creationId xmlns:a16="http://schemas.microsoft.com/office/drawing/2014/main" id="{7816450D-16BF-8823-93D8-796FA9C67143}"/>
                </a:ext>
              </a:extLst>
            </p:cNvPr>
            <p:cNvSpPr txBox="1"/>
            <p:nvPr/>
          </p:nvSpPr>
          <p:spPr>
            <a:xfrm>
              <a:off x="2939052" y="2425644"/>
              <a:ext cx="962327" cy="215444"/>
            </a:xfrm>
            <a:prstGeom prst="rect">
              <a:avLst/>
            </a:prstGeom>
            <a:noFill/>
          </p:spPr>
          <p:txBody>
            <a:bodyPr wrap="none" rtlCol="0">
              <a:spAutoFit/>
            </a:bodyPr>
            <a:lstStyle/>
            <a:p>
              <a:pPr algn="ctr"/>
              <a:r>
                <a:rPr lang="en-GB" sz="800" i="1" dirty="0">
                  <a:solidFill>
                    <a:schemeClr val="accent6">
                      <a:lumMod val="50000"/>
                    </a:schemeClr>
                  </a:solidFill>
                </a:rPr>
                <a:t>total transactions</a:t>
              </a:r>
            </a:p>
          </p:txBody>
        </p:sp>
        <p:sp>
          <p:nvSpPr>
            <p:cNvPr id="57" name="TextBox 56">
              <a:extLst>
                <a:ext uri="{FF2B5EF4-FFF2-40B4-BE49-F238E27FC236}">
                  <a16:creationId xmlns:a16="http://schemas.microsoft.com/office/drawing/2014/main" id="{4E2AB6A0-F8AB-3377-C41F-FCB6B0ED3828}"/>
                </a:ext>
              </a:extLst>
            </p:cNvPr>
            <p:cNvSpPr txBox="1"/>
            <p:nvPr/>
          </p:nvSpPr>
          <p:spPr>
            <a:xfrm>
              <a:off x="4759541" y="2425644"/>
              <a:ext cx="995885" cy="215444"/>
            </a:xfrm>
            <a:prstGeom prst="rect">
              <a:avLst/>
            </a:prstGeom>
            <a:noFill/>
          </p:spPr>
          <p:txBody>
            <a:bodyPr wrap="none" rtlCol="0">
              <a:spAutoFit/>
            </a:bodyPr>
            <a:lstStyle/>
            <a:p>
              <a:pPr algn="ctr"/>
              <a:r>
                <a:rPr lang="en-GB" sz="800" i="1" dirty="0">
                  <a:solidFill>
                    <a:schemeClr val="accent6">
                      <a:lumMod val="50000"/>
                    </a:schemeClr>
                  </a:solidFill>
                </a:rPr>
                <a:t>total transactions</a:t>
              </a:r>
            </a:p>
          </p:txBody>
        </p:sp>
        <p:sp>
          <p:nvSpPr>
            <p:cNvPr id="11" name="TextBox 10">
              <a:extLst>
                <a:ext uri="{FF2B5EF4-FFF2-40B4-BE49-F238E27FC236}">
                  <a16:creationId xmlns:a16="http://schemas.microsoft.com/office/drawing/2014/main" id="{D67C43CC-328D-A391-ABA5-1A24A94AB849}"/>
                </a:ext>
              </a:extLst>
            </p:cNvPr>
            <p:cNvSpPr txBox="1"/>
            <p:nvPr/>
          </p:nvSpPr>
          <p:spPr>
            <a:xfrm>
              <a:off x="6494338" y="2425644"/>
              <a:ext cx="995885" cy="215444"/>
            </a:xfrm>
            <a:prstGeom prst="rect">
              <a:avLst/>
            </a:prstGeom>
            <a:noFill/>
          </p:spPr>
          <p:txBody>
            <a:bodyPr wrap="none" rtlCol="0">
              <a:spAutoFit/>
            </a:bodyPr>
            <a:lstStyle/>
            <a:p>
              <a:pPr algn="ctr"/>
              <a:r>
                <a:rPr lang="en-GB" sz="800" i="1" dirty="0">
                  <a:solidFill>
                    <a:schemeClr val="accent6">
                      <a:lumMod val="50000"/>
                    </a:schemeClr>
                  </a:solidFill>
                </a:rPr>
                <a:t>total transactions</a:t>
              </a:r>
            </a:p>
          </p:txBody>
        </p:sp>
        <p:sp>
          <p:nvSpPr>
            <p:cNvPr id="12" name="TextBox 11">
              <a:extLst>
                <a:ext uri="{FF2B5EF4-FFF2-40B4-BE49-F238E27FC236}">
                  <a16:creationId xmlns:a16="http://schemas.microsoft.com/office/drawing/2014/main" id="{B198C5F2-7907-0060-10B9-04D2E3DC323B}"/>
                </a:ext>
              </a:extLst>
            </p:cNvPr>
            <p:cNvSpPr txBox="1"/>
            <p:nvPr/>
          </p:nvSpPr>
          <p:spPr>
            <a:xfrm>
              <a:off x="6569120" y="3500911"/>
              <a:ext cx="1063897" cy="338554"/>
            </a:xfrm>
            <a:prstGeom prst="rect">
              <a:avLst/>
            </a:prstGeom>
            <a:noFill/>
          </p:spPr>
          <p:txBody>
            <a:bodyPr wrap="none" rtlCol="0">
              <a:spAutoFit/>
            </a:bodyPr>
            <a:lstStyle/>
            <a:p>
              <a:pPr algn="ctr"/>
              <a:r>
                <a:rPr lang="bs-Latn-BA" sz="800" i="1" dirty="0">
                  <a:solidFill>
                    <a:schemeClr val="accent6">
                      <a:lumMod val="50000"/>
                    </a:schemeClr>
                  </a:solidFill>
                </a:rPr>
                <a:t>Sep-2024</a:t>
              </a:r>
              <a:endParaRPr lang="en-GB" sz="800" i="1" dirty="0">
                <a:solidFill>
                  <a:schemeClr val="accent6">
                    <a:lumMod val="50000"/>
                  </a:schemeClr>
                </a:solidFill>
              </a:endParaRPr>
            </a:p>
            <a:p>
              <a:pPr algn="ctr"/>
              <a:r>
                <a:rPr lang="en-GB" sz="800" i="1" dirty="0">
                  <a:solidFill>
                    <a:schemeClr val="accent6">
                      <a:lumMod val="50000"/>
                    </a:schemeClr>
                  </a:solidFill>
                </a:rPr>
                <a:t>Healthcare </a:t>
              </a:r>
              <a:r>
                <a:rPr lang="bs-Latn-BA" sz="800" i="1" dirty="0">
                  <a:solidFill>
                    <a:schemeClr val="accent6">
                      <a:lumMod val="50000"/>
                    </a:schemeClr>
                  </a:solidFill>
                </a:rPr>
                <a:t>S</a:t>
              </a:r>
              <a:r>
                <a:rPr lang="en-GB" sz="800" i="1" dirty="0">
                  <a:solidFill>
                    <a:schemeClr val="accent6">
                      <a:lumMod val="50000"/>
                    </a:schemeClr>
                  </a:solidFill>
                </a:rPr>
                <a:t>taffing</a:t>
              </a:r>
            </a:p>
          </p:txBody>
        </p:sp>
        <p:sp>
          <p:nvSpPr>
            <p:cNvPr id="13" name="TextBox 12">
              <a:extLst>
                <a:ext uri="{FF2B5EF4-FFF2-40B4-BE49-F238E27FC236}">
                  <a16:creationId xmlns:a16="http://schemas.microsoft.com/office/drawing/2014/main" id="{1BBFF58A-8211-877D-7247-3B2A5DFAC395}"/>
                </a:ext>
              </a:extLst>
            </p:cNvPr>
            <p:cNvSpPr txBox="1"/>
            <p:nvPr/>
          </p:nvSpPr>
          <p:spPr>
            <a:xfrm>
              <a:off x="6578818" y="4622421"/>
              <a:ext cx="1063897" cy="338554"/>
            </a:xfrm>
            <a:prstGeom prst="rect">
              <a:avLst/>
            </a:prstGeom>
            <a:noFill/>
          </p:spPr>
          <p:txBody>
            <a:bodyPr wrap="none" rtlCol="0">
              <a:spAutoFit/>
            </a:bodyPr>
            <a:lstStyle/>
            <a:p>
              <a:pPr algn="ctr"/>
              <a:r>
                <a:rPr lang="bs-Latn-BA" sz="800" i="1" dirty="0">
                  <a:solidFill>
                    <a:schemeClr val="accent6">
                      <a:lumMod val="50000"/>
                    </a:schemeClr>
                  </a:solidFill>
                </a:rPr>
                <a:t>Nov-2024</a:t>
              </a:r>
              <a:endParaRPr lang="en-GB" sz="800" i="1" dirty="0">
                <a:solidFill>
                  <a:schemeClr val="accent6">
                    <a:lumMod val="50000"/>
                  </a:schemeClr>
                </a:solidFill>
              </a:endParaRPr>
            </a:p>
            <a:p>
              <a:pPr algn="ctr"/>
              <a:r>
                <a:rPr lang="en-GB" sz="800" i="1" dirty="0">
                  <a:solidFill>
                    <a:schemeClr val="accent6">
                      <a:lumMod val="50000"/>
                    </a:schemeClr>
                  </a:solidFill>
                </a:rPr>
                <a:t>Healthcare </a:t>
              </a:r>
              <a:r>
                <a:rPr lang="bs-Latn-BA" sz="800" i="1" dirty="0">
                  <a:solidFill>
                    <a:schemeClr val="accent6">
                      <a:lumMod val="50000"/>
                    </a:schemeClr>
                  </a:solidFill>
                </a:rPr>
                <a:t>S</a:t>
              </a:r>
              <a:r>
                <a:rPr lang="en-GB" sz="800" i="1" dirty="0">
                  <a:solidFill>
                    <a:schemeClr val="accent6">
                      <a:lumMod val="50000"/>
                    </a:schemeClr>
                  </a:solidFill>
                </a:rPr>
                <a:t>taffing</a:t>
              </a:r>
            </a:p>
          </p:txBody>
        </p:sp>
        <p:sp>
          <p:nvSpPr>
            <p:cNvPr id="15" name="TextBox 14">
              <a:extLst>
                <a:ext uri="{FF2B5EF4-FFF2-40B4-BE49-F238E27FC236}">
                  <a16:creationId xmlns:a16="http://schemas.microsoft.com/office/drawing/2014/main" id="{78CB4EAC-ADD9-0601-D23F-E9BD4D7B9063}"/>
                </a:ext>
              </a:extLst>
            </p:cNvPr>
            <p:cNvSpPr txBox="1"/>
            <p:nvPr/>
          </p:nvSpPr>
          <p:spPr>
            <a:xfrm>
              <a:off x="6591183" y="5609289"/>
              <a:ext cx="1063897" cy="338554"/>
            </a:xfrm>
            <a:prstGeom prst="rect">
              <a:avLst/>
            </a:prstGeom>
            <a:noFill/>
          </p:spPr>
          <p:txBody>
            <a:bodyPr wrap="none" rtlCol="0">
              <a:spAutoFit/>
            </a:bodyPr>
            <a:lstStyle/>
            <a:p>
              <a:pPr algn="ctr"/>
              <a:r>
                <a:rPr lang="bs-Latn-BA" sz="800" i="1" dirty="0">
                  <a:solidFill>
                    <a:schemeClr val="accent6">
                      <a:lumMod val="50000"/>
                    </a:schemeClr>
                  </a:solidFill>
                </a:rPr>
                <a:t>Dec-2024</a:t>
              </a:r>
              <a:endParaRPr lang="en-GB" sz="800" i="1" dirty="0">
                <a:solidFill>
                  <a:schemeClr val="accent6">
                    <a:lumMod val="50000"/>
                  </a:schemeClr>
                </a:solidFill>
              </a:endParaRPr>
            </a:p>
            <a:p>
              <a:pPr algn="ctr"/>
              <a:r>
                <a:rPr lang="en-GB" sz="800" i="1" dirty="0">
                  <a:solidFill>
                    <a:schemeClr val="accent6">
                      <a:lumMod val="50000"/>
                    </a:schemeClr>
                  </a:solidFill>
                </a:rPr>
                <a:t>Healthcare </a:t>
              </a:r>
              <a:r>
                <a:rPr lang="bs-Latn-BA" sz="800" i="1" dirty="0">
                  <a:solidFill>
                    <a:schemeClr val="accent6">
                      <a:lumMod val="50000"/>
                    </a:schemeClr>
                  </a:solidFill>
                </a:rPr>
                <a:t>S</a:t>
              </a:r>
              <a:r>
                <a:rPr lang="en-GB" sz="800" i="1" dirty="0">
                  <a:solidFill>
                    <a:schemeClr val="accent6">
                      <a:lumMod val="50000"/>
                    </a:schemeClr>
                  </a:solidFill>
                </a:rPr>
                <a:t>taffing</a:t>
              </a:r>
            </a:p>
          </p:txBody>
        </p:sp>
        <p:grpSp>
          <p:nvGrpSpPr>
            <p:cNvPr id="23" name="Group 22">
              <a:extLst>
                <a:ext uri="{FF2B5EF4-FFF2-40B4-BE49-F238E27FC236}">
                  <a16:creationId xmlns:a16="http://schemas.microsoft.com/office/drawing/2014/main" id="{E162FB63-467E-4C1D-AF02-A5DA81B2164C}"/>
                </a:ext>
              </a:extLst>
            </p:cNvPr>
            <p:cNvGrpSpPr/>
            <p:nvPr/>
          </p:nvGrpSpPr>
          <p:grpSpPr>
            <a:xfrm>
              <a:off x="9564556" y="2070420"/>
              <a:ext cx="449633" cy="381962"/>
              <a:chOff x="875662" y="1899872"/>
              <a:chExt cx="449633" cy="381962"/>
            </a:xfrm>
          </p:grpSpPr>
          <p:sp>
            <p:nvSpPr>
              <p:cNvPr id="34" name="Oval 33">
                <a:extLst>
                  <a:ext uri="{FF2B5EF4-FFF2-40B4-BE49-F238E27FC236}">
                    <a16:creationId xmlns:a16="http://schemas.microsoft.com/office/drawing/2014/main" id="{05F1DB4F-822C-CBC0-B31F-2B2D6AE0B4EB}"/>
                  </a:ext>
                </a:extLst>
              </p:cNvPr>
              <p:cNvSpPr/>
              <p:nvPr/>
            </p:nvSpPr>
            <p:spPr>
              <a:xfrm>
                <a:off x="876522" y="1899872"/>
                <a:ext cx="381962" cy="381962"/>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93C6C121-7DD6-0047-8D27-A5BAADA6B9E2}"/>
                  </a:ext>
                </a:extLst>
              </p:cNvPr>
              <p:cNvSpPr txBox="1"/>
              <p:nvPr/>
            </p:nvSpPr>
            <p:spPr>
              <a:xfrm>
                <a:off x="875662" y="1954523"/>
                <a:ext cx="449633" cy="307777"/>
              </a:xfrm>
              <a:prstGeom prst="rect">
                <a:avLst/>
              </a:prstGeom>
              <a:noFill/>
            </p:spPr>
            <p:txBody>
              <a:bodyPr wrap="square" rtlCol="0">
                <a:spAutoFit/>
              </a:bodyPr>
              <a:lstStyle/>
              <a:p>
                <a:r>
                  <a:rPr lang="en-GB" sz="1400" b="1" dirty="0">
                    <a:solidFill>
                      <a:schemeClr val="bg1"/>
                    </a:solidFill>
                  </a:rPr>
                  <a:t> </a:t>
                </a:r>
                <a:r>
                  <a:rPr lang="bs-Latn-BA" sz="1400" b="1" dirty="0">
                    <a:solidFill>
                      <a:schemeClr val="bg1"/>
                    </a:solidFill>
                  </a:rPr>
                  <a:t>3</a:t>
                </a:r>
                <a:endParaRPr lang="en-GB" sz="1400" b="1" dirty="0">
                  <a:solidFill>
                    <a:schemeClr val="bg1"/>
                  </a:solidFill>
                </a:endParaRPr>
              </a:p>
            </p:txBody>
          </p:sp>
        </p:grpSp>
      </p:grpSp>
      <p:sp>
        <p:nvSpPr>
          <p:cNvPr id="47" name="Slide Number Placeholder 3">
            <a:extLst>
              <a:ext uri="{FF2B5EF4-FFF2-40B4-BE49-F238E27FC236}">
                <a16:creationId xmlns:a16="http://schemas.microsoft.com/office/drawing/2014/main" id="{238DB213-6052-3613-FEFE-7E5E83B44E0B}"/>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6</a:t>
            </a:fld>
            <a:endParaRPr lang="en-GB" sz="1000" i="0" kern="1200" dirty="0">
              <a:solidFill>
                <a:schemeClr val="bg1"/>
              </a:solidFill>
              <a:ea typeface="Verdana" panose="020B0604030504040204" pitchFamily="34" charset="0"/>
              <a:cs typeface="+mn-cs"/>
            </a:endParaRPr>
          </a:p>
        </p:txBody>
      </p:sp>
      <p:cxnSp>
        <p:nvCxnSpPr>
          <p:cNvPr id="48" name="Straight Connector 47">
            <a:extLst>
              <a:ext uri="{FF2B5EF4-FFF2-40B4-BE49-F238E27FC236}">
                <a16:creationId xmlns:a16="http://schemas.microsoft.com/office/drawing/2014/main" id="{9FBF9294-FCD3-27B3-CF5F-AAC0A2BF6C90}"/>
              </a:ext>
            </a:extLst>
          </p:cNvPr>
          <p:cNvCxnSpPr/>
          <p:nvPr/>
        </p:nvCxnSpPr>
        <p:spPr>
          <a:xfrm>
            <a:off x="8252142" y="6428348"/>
            <a:ext cx="0" cy="3098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Slide Number Placeholder 3">
            <a:extLst>
              <a:ext uri="{FF2B5EF4-FFF2-40B4-BE49-F238E27FC236}">
                <a16:creationId xmlns:a16="http://schemas.microsoft.com/office/drawing/2014/main" id="{3A3439EA-F446-C94D-B071-F45F595DD107}"/>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6</a:t>
            </a:fld>
            <a:endParaRPr lang="en-GB" sz="1000" i="0" kern="1200" dirty="0">
              <a:solidFill>
                <a:schemeClr val="bg1"/>
              </a:solidFill>
              <a:ea typeface="Verdana" panose="020B0604030504040204" pitchFamily="34" charset="0"/>
              <a:cs typeface="+mn-cs"/>
            </a:endParaRPr>
          </a:p>
        </p:txBody>
      </p:sp>
      <p:sp>
        <p:nvSpPr>
          <p:cNvPr id="51" name="Text Placeholder 2">
            <a:extLst>
              <a:ext uri="{FF2B5EF4-FFF2-40B4-BE49-F238E27FC236}">
                <a16:creationId xmlns:a16="http://schemas.microsoft.com/office/drawing/2014/main" id="{60F76A82-73CE-A323-AA76-90BCEBB790FE}"/>
              </a:ext>
            </a:extLst>
          </p:cNvPr>
          <p:cNvSpPr txBox="1">
            <a:spLocks/>
          </p:cNvSpPr>
          <p:nvPr/>
        </p:nvSpPr>
        <p:spPr>
          <a:xfrm>
            <a:off x="8393457" y="6444392"/>
            <a:ext cx="3638550" cy="292100"/>
          </a:xfrm>
          <a:prstGeom prst="rect">
            <a:avLst/>
          </a:prstGeom>
          <a:ln>
            <a:noFill/>
            <a:prstDash val="sysDo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chemeClr val="bg1"/>
                </a:solidFill>
              </a:rPr>
              <a:t>Workforce Solutions | M&amp;A Review</a:t>
            </a:r>
          </a:p>
        </p:txBody>
      </p:sp>
      <p:sp>
        <p:nvSpPr>
          <p:cNvPr id="54" name="Title 8">
            <a:extLst>
              <a:ext uri="{FF2B5EF4-FFF2-40B4-BE49-F238E27FC236}">
                <a16:creationId xmlns:a16="http://schemas.microsoft.com/office/drawing/2014/main" id="{AEF408E1-D603-1EA0-D6C0-36018D24FFC4}"/>
              </a:ext>
            </a:extLst>
          </p:cNvPr>
          <p:cNvSpPr txBox="1">
            <a:spLocks/>
          </p:cNvSpPr>
          <p:nvPr/>
        </p:nvSpPr>
        <p:spPr>
          <a:xfrm>
            <a:off x="7265442" y="6459880"/>
            <a:ext cx="1056168" cy="292180"/>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H</a:t>
            </a:r>
            <a:r>
              <a:rPr lang="bs-Latn-BA" dirty="0"/>
              <a:t>2</a:t>
            </a:r>
            <a:r>
              <a:rPr lang="en-GB" dirty="0"/>
              <a:t> 202</a:t>
            </a:r>
            <a:r>
              <a:rPr lang="bs-Latn-BA" dirty="0"/>
              <a:t>4</a:t>
            </a:r>
            <a:endParaRPr lang="en-GB" dirty="0"/>
          </a:p>
        </p:txBody>
      </p:sp>
      <p:pic>
        <p:nvPicPr>
          <p:cNvPr id="63" name="Picture 62" descr="A red and white logo&#10;&#10;AI-generated content may be incorrect.">
            <a:extLst>
              <a:ext uri="{FF2B5EF4-FFF2-40B4-BE49-F238E27FC236}">
                <a16:creationId xmlns:a16="http://schemas.microsoft.com/office/drawing/2014/main" id="{0440D9BB-3C36-3955-8534-3B1FB1849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66" y="1156692"/>
            <a:ext cx="1750878" cy="875439"/>
          </a:xfrm>
          <a:prstGeom prst="rect">
            <a:avLst/>
          </a:prstGeom>
        </p:spPr>
      </p:pic>
      <p:pic>
        <p:nvPicPr>
          <p:cNvPr id="1027" name="Picture 1026" descr="A logo with text on it&#10;&#10;AI-generated content may be incorrect.">
            <a:extLst>
              <a:ext uri="{FF2B5EF4-FFF2-40B4-BE49-F238E27FC236}">
                <a16:creationId xmlns:a16="http://schemas.microsoft.com/office/drawing/2014/main" id="{B8B7EB1B-2632-572B-354C-CA1B74124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604" y="1036904"/>
            <a:ext cx="2199348" cy="1149008"/>
          </a:xfrm>
          <a:prstGeom prst="rect">
            <a:avLst/>
          </a:prstGeom>
        </p:spPr>
      </p:pic>
      <p:pic>
        <p:nvPicPr>
          <p:cNvPr id="1035" name="Picture 1034">
            <a:extLst>
              <a:ext uri="{FF2B5EF4-FFF2-40B4-BE49-F238E27FC236}">
                <a16:creationId xmlns:a16="http://schemas.microsoft.com/office/drawing/2014/main" id="{FC2AB6B8-1FC2-83E2-117D-7396D2FD0A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4483" y="1388080"/>
            <a:ext cx="1627725" cy="499867"/>
          </a:xfrm>
          <a:prstGeom prst="rect">
            <a:avLst/>
          </a:prstGeom>
        </p:spPr>
      </p:pic>
      <p:pic>
        <p:nvPicPr>
          <p:cNvPr id="1039" name="Picture 1038" descr="A blue and white cube with text&#10;&#10;AI-generated content may be incorrect.">
            <a:extLst>
              <a:ext uri="{FF2B5EF4-FFF2-40B4-BE49-F238E27FC236}">
                <a16:creationId xmlns:a16="http://schemas.microsoft.com/office/drawing/2014/main" id="{9286D9AE-C09E-4955-5458-AEAE9DBB3B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8632" y="3038463"/>
            <a:ext cx="1003293" cy="854657"/>
          </a:xfrm>
          <a:prstGeom prst="rect">
            <a:avLst/>
          </a:prstGeom>
        </p:spPr>
      </p:pic>
      <p:pic>
        <p:nvPicPr>
          <p:cNvPr id="1045" name="Picture 1044">
            <a:extLst>
              <a:ext uri="{FF2B5EF4-FFF2-40B4-BE49-F238E27FC236}">
                <a16:creationId xmlns:a16="http://schemas.microsoft.com/office/drawing/2014/main" id="{09285F0F-91E4-1D06-3D52-0C6A6E011F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2421" y="5055017"/>
            <a:ext cx="1796350" cy="716522"/>
          </a:xfrm>
          <a:prstGeom prst="rect">
            <a:avLst/>
          </a:prstGeom>
        </p:spPr>
      </p:pic>
      <p:pic>
        <p:nvPicPr>
          <p:cNvPr id="1049" name="Graphic 1048">
            <a:extLst>
              <a:ext uri="{FF2B5EF4-FFF2-40B4-BE49-F238E27FC236}">
                <a16:creationId xmlns:a16="http://schemas.microsoft.com/office/drawing/2014/main" id="{B20E35D6-C8C8-203F-CD1A-A5958B3235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24635" y="1257912"/>
            <a:ext cx="1635566" cy="640288"/>
          </a:xfrm>
          <a:prstGeom prst="rect">
            <a:avLst/>
          </a:prstGeom>
        </p:spPr>
      </p:pic>
      <p:pic>
        <p:nvPicPr>
          <p:cNvPr id="1053" name="Picture 1052" descr="A blue and grey logo&#10;&#10;AI-generated content may be incorrect.">
            <a:extLst>
              <a:ext uri="{FF2B5EF4-FFF2-40B4-BE49-F238E27FC236}">
                <a16:creationId xmlns:a16="http://schemas.microsoft.com/office/drawing/2014/main" id="{38CD4927-65DB-8445-0C66-4647121524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22641" y="3980945"/>
            <a:ext cx="1460227" cy="810753"/>
          </a:xfrm>
          <a:prstGeom prst="rect">
            <a:avLst/>
          </a:prstGeom>
        </p:spPr>
      </p:pic>
      <p:pic>
        <p:nvPicPr>
          <p:cNvPr id="1055" name="Picture 1054" descr="A black and white logo&#10;&#10;AI-generated content may be incorrect.">
            <a:extLst>
              <a:ext uri="{FF2B5EF4-FFF2-40B4-BE49-F238E27FC236}">
                <a16:creationId xmlns:a16="http://schemas.microsoft.com/office/drawing/2014/main" id="{CB37B186-5977-F278-F05E-1F5B782BC67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5717" y="2949338"/>
            <a:ext cx="1614210" cy="376230"/>
          </a:xfrm>
          <a:prstGeom prst="rect">
            <a:avLst/>
          </a:prstGeom>
        </p:spPr>
      </p:pic>
      <p:pic>
        <p:nvPicPr>
          <p:cNvPr id="1057" name="Picture 1056" descr="A black and white sign with red text&#10;&#10;AI-generated content may be incorrect.">
            <a:extLst>
              <a:ext uri="{FF2B5EF4-FFF2-40B4-BE49-F238E27FC236}">
                <a16:creationId xmlns:a16="http://schemas.microsoft.com/office/drawing/2014/main" id="{B47151D3-2270-AADB-BBA1-0F6A1CFCCC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4612" y="4051662"/>
            <a:ext cx="1600200" cy="543818"/>
          </a:xfrm>
          <a:prstGeom prst="rect">
            <a:avLst/>
          </a:prstGeom>
        </p:spPr>
      </p:pic>
      <p:pic>
        <p:nvPicPr>
          <p:cNvPr id="1059" name="Picture 1058" descr="A green triangle with black text&#10;&#10;AI-generated content may be incorrect.">
            <a:extLst>
              <a:ext uri="{FF2B5EF4-FFF2-40B4-BE49-F238E27FC236}">
                <a16:creationId xmlns:a16="http://schemas.microsoft.com/office/drawing/2014/main" id="{D7FC46BA-25E7-4D2F-4A65-072CAF58C38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27794" y="4954054"/>
            <a:ext cx="812690" cy="705039"/>
          </a:xfrm>
          <a:prstGeom prst="rect">
            <a:avLst/>
          </a:prstGeom>
        </p:spPr>
      </p:pic>
      <p:pic>
        <p:nvPicPr>
          <p:cNvPr id="1061" name="Picture 1060" descr="A logo with purple butterflies on it&#10;&#10;AI-generated content may be incorrect.">
            <a:extLst>
              <a:ext uri="{FF2B5EF4-FFF2-40B4-BE49-F238E27FC236}">
                <a16:creationId xmlns:a16="http://schemas.microsoft.com/office/drawing/2014/main" id="{46FA4EE7-D840-1292-075F-0692FA4963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77967" y="2728836"/>
            <a:ext cx="1138151" cy="820708"/>
          </a:xfrm>
          <a:prstGeom prst="rect">
            <a:avLst/>
          </a:prstGeom>
        </p:spPr>
      </p:pic>
      <p:pic>
        <p:nvPicPr>
          <p:cNvPr id="1063" name="Picture 1062" descr="A black and blue logo&#10;&#10;AI-generated content may be incorrect.">
            <a:extLst>
              <a:ext uri="{FF2B5EF4-FFF2-40B4-BE49-F238E27FC236}">
                <a16:creationId xmlns:a16="http://schemas.microsoft.com/office/drawing/2014/main" id="{82A165BE-C03F-245F-AFBC-EEA7FECE934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60405" y="4000806"/>
            <a:ext cx="1179720" cy="568586"/>
          </a:xfrm>
          <a:prstGeom prst="rect">
            <a:avLst/>
          </a:prstGeom>
        </p:spPr>
      </p:pic>
      <p:pic>
        <p:nvPicPr>
          <p:cNvPr id="1065" name="Picture 1064" descr="A black background with grey text&#10;&#10;AI-generated content may be incorrect.">
            <a:extLst>
              <a:ext uri="{FF2B5EF4-FFF2-40B4-BE49-F238E27FC236}">
                <a16:creationId xmlns:a16="http://schemas.microsoft.com/office/drawing/2014/main" id="{3962016C-11EB-577A-9C83-088162041F3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52878" y="5026691"/>
            <a:ext cx="1167354" cy="553616"/>
          </a:xfrm>
          <a:prstGeom prst="rect">
            <a:avLst/>
          </a:prstGeom>
        </p:spPr>
      </p:pic>
      <p:pic>
        <p:nvPicPr>
          <p:cNvPr id="1067" name="Picture 1066" descr="A black and orange logo&#10;&#10;AI-generated content may be incorrect.">
            <a:extLst>
              <a:ext uri="{FF2B5EF4-FFF2-40B4-BE49-F238E27FC236}">
                <a16:creationId xmlns:a16="http://schemas.microsoft.com/office/drawing/2014/main" id="{DAEA5F44-400F-51C2-45FC-673F1A8028B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84954" y="2697676"/>
            <a:ext cx="1073044" cy="1073044"/>
          </a:xfrm>
          <a:prstGeom prst="rect">
            <a:avLst/>
          </a:prstGeom>
        </p:spPr>
      </p:pic>
      <p:pic>
        <p:nvPicPr>
          <p:cNvPr id="1069" name="Picture 1068" descr="A black and blue logo&#10;&#10;AI-generated content may be incorrect.">
            <a:extLst>
              <a:ext uri="{FF2B5EF4-FFF2-40B4-BE49-F238E27FC236}">
                <a16:creationId xmlns:a16="http://schemas.microsoft.com/office/drawing/2014/main" id="{B18E42CD-59D5-A1E0-DFC6-06C4E928F9E8}"/>
              </a:ext>
            </a:extLst>
          </p:cNvPr>
          <p:cNvPicPr>
            <a:picLocks noChangeAspect="1"/>
          </p:cNvPicPr>
          <p:nvPr/>
        </p:nvPicPr>
        <p:blipFill>
          <a:blip r:embed="rId18">
            <a:extLst>
              <a:ext uri="{28A0092B-C50C-407E-A947-70E740481C1C}">
                <a14:useLocalDpi xmlns:a14="http://schemas.microsoft.com/office/drawing/2010/main" val="0"/>
              </a:ext>
            </a:extLst>
          </a:blip>
          <a:srcRect r="41679"/>
          <a:stretch/>
        </p:blipFill>
        <p:spPr>
          <a:xfrm>
            <a:off x="4638570" y="3816591"/>
            <a:ext cx="1254841" cy="1128815"/>
          </a:xfrm>
          <a:prstGeom prst="rect">
            <a:avLst/>
          </a:prstGeom>
        </p:spPr>
      </p:pic>
      <p:pic>
        <p:nvPicPr>
          <p:cNvPr id="1071" name="Picture 1070" descr="A black and green business card&#10;&#10;AI-generated content may be incorrect.">
            <a:extLst>
              <a:ext uri="{FF2B5EF4-FFF2-40B4-BE49-F238E27FC236}">
                <a16:creationId xmlns:a16="http://schemas.microsoft.com/office/drawing/2014/main" id="{FCC542C4-2952-D6C9-41EA-CD4ECC71B3EF}"/>
              </a:ext>
            </a:extLst>
          </p:cNvPr>
          <p:cNvPicPr>
            <a:picLocks noChangeAspect="1"/>
          </p:cNvPicPr>
          <p:nvPr/>
        </p:nvPicPr>
        <p:blipFill>
          <a:blip r:embed="rId19">
            <a:extLst>
              <a:ext uri="{28A0092B-C50C-407E-A947-70E740481C1C}">
                <a14:useLocalDpi xmlns:a14="http://schemas.microsoft.com/office/drawing/2010/main" val="0"/>
              </a:ext>
            </a:extLst>
          </a:blip>
          <a:srcRect r="67947"/>
          <a:stretch/>
        </p:blipFill>
        <p:spPr>
          <a:xfrm>
            <a:off x="4927612" y="5009385"/>
            <a:ext cx="491471" cy="649708"/>
          </a:xfrm>
          <a:prstGeom prst="rect">
            <a:avLst/>
          </a:prstGeom>
        </p:spPr>
      </p:pic>
      <p:pic>
        <p:nvPicPr>
          <p:cNvPr id="1073" name="Picture 1072" descr="A logo on a black background&#10;&#10;AI-generated content may be incorrect.">
            <a:extLst>
              <a:ext uri="{FF2B5EF4-FFF2-40B4-BE49-F238E27FC236}">
                <a16:creationId xmlns:a16="http://schemas.microsoft.com/office/drawing/2014/main" id="{564F5636-D38A-2E9B-5F4C-DF1535DAC66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433363" y="2779852"/>
            <a:ext cx="1057915" cy="707841"/>
          </a:xfrm>
          <a:prstGeom prst="rect">
            <a:avLst/>
          </a:prstGeom>
        </p:spPr>
      </p:pic>
      <p:pic>
        <p:nvPicPr>
          <p:cNvPr id="1075" name="Picture 1074" descr="A blue circle with a person in the middle&#10;&#10;AI-generated content may be incorrect.">
            <a:extLst>
              <a:ext uri="{FF2B5EF4-FFF2-40B4-BE49-F238E27FC236}">
                <a16:creationId xmlns:a16="http://schemas.microsoft.com/office/drawing/2014/main" id="{2DE76A6D-AB2D-B955-BB5F-12AB2E479E2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277498" y="4076915"/>
            <a:ext cx="1550604" cy="419575"/>
          </a:xfrm>
          <a:prstGeom prst="rect">
            <a:avLst/>
          </a:prstGeom>
        </p:spPr>
      </p:pic>
      <p:pic>
        <p:nvPicPr>
          <p:cNvPr id="1077" name="Picture 1076" descr="A pink text on a black background&#10;&#10;AI-generated content may be incorrect.">
            <a:extLst>
              <a:ext uri="{FF2B5EF4-FFF2-40B4-BE49-F238E27FC236}">
                <a16:creationId xmlns:a16="http://schemas.microsoft.com/office/drawing/2014/main" id="{87D3834A-FC19-D995-F6EC-75B26E65CFB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288104" y="5212204"/>
            <a:ext cx="1521225" cy="394748"/>
          </a:xfrm>
          <a:prstGeom prst="rect">
            <a:avLst/>
          </a:prstGeom>
        </p:spPr>
      </p:pic>
    </p:spTree>
    <p:extLst>
      <p:ext uri="{BB962C8B-B14F-4D97-AF65-F5344CB8AC3E}">
        <p14:creationId xmlns:p14="http://schemas.microsoft.com/office/powerpoint/2010/main" val="416180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a:extLst>
              <a:ext uri="{FF2B5EF4-FFF2-40B4-BE49-F238E27FC236}">
                <a16:creationId xmlns:a16="http://schemas.microsoft.com/office/drawing/2014/main" id="{25503F3E-8FEA-4BBD-9284-3D82A3A17BCC}"/>
              </a:ext>
            </a:extLst>
          </p:cNvPr>
          <p:cNvGraphicFramePr>
            <a:graphicFrameLocks/>
          </p:cNvGraphicFramePr>
          <p:nvPr>
            <p:extLst>
              <p:ext uri="{D42A27DB-BD31-4B8C-83A1-F6EECF244321}">
                <p14:modId xmlns:p14="http://schemas.microsoft.com/office/powerpoint/2010/main" val="201587718"/>
              </p:ext>
            </p:extLst>
          </p:nvPr>
        </p:nvGraphicFramePr>
        <p:xfrm>
          <a:off x="9759696" y="1101426"/>
          <a:ext cx="2432304" cy="23865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 47">
            <a:extLst>
              <a:ext uri="{FF2B5EF4-FFF2-40B4-BE49-F238E27FC236}">
                <a16:creationId xmlns:a16="http://schemas.microsoft.com/office/drawing/2014/main" id="{D9CC1717-0BFC-4218-8A75-F720667DAE16}"/>
              </a:ext>
            </a:extLst>
          </p:cNvPr>
          <p:cNvGraphicFramePr>
            <a:graphicFrameLocks/>
          </p:cNvGraphicFramePr>
          <p:nvPr>
            <p:extLst>
              <p:ext uri="{D42A27DB-BD31-4B8C-83A1-F6EECF244321}">
                <p14:modId xmlns:p14="http://schemas.microsoft.com/office/powerpoint/2010/main" val="1262829029"/>
              </p:ext>
            </p:extLst>
          </p:nvPr>
        </p:nvGraphicFramePr>
        <p:xfrm>
          <a:off x="7577739" y="1081984"/>
          <a:ext cx="2432304" cy="23865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84E95CB6-D538-EDF1-BE78-BB9B3C2D2D8A}"/>
              </a:ext>
            </a:extLst>
          </p:cNvPr>
          <p:cNvGraphicFramePr>
            <a:graphicFrameLocks/>
          </p:cNvGraphicFramePr>
          <p:nvPr>
            <p:extLst>
              <p:ext uri="{D42A27DB-BD31-4B8C-83A1-F6EECF244321}">
                <p14:modId xmlns:p14="http://schemas.microsoft.com/office/powerpoint/2010/main" val="3003011941"/>
              </p:ext>
            </p:extLst>
          </p:nvPr>
        </p:nvGraphicFramePr>
        <p:xfrm>
          <a:off x="3636539" y="1095417"/>
          <a:ext cx="3813048" cy="2084832"/>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 Placeholder 1">
            <a:extLst>
              <a:ext uri="{FF2B5EF4-FFF2-40B4-BE49-F238E27FC236}">
                <a16:creationId xmlns:a16="http://schemas.microsoft.com/office/drawing/2014/main" id="{6D226270-85A5-E72E-5AD2-D3F51F78400F}"/>
              </a:ext>
            </a:extLst>
          </p:cNvPr>
          <p:cNvSpPr>
            <a:spLocks noGrp="1"/>
          </p:cNvSpPr>
          <p:nvPr>
            <p:ph type="body" sz="quarter" idx="12"/>
          </p:nvPr>
        </p:nvSpPr>
        <p:spPr>
          <a:xfrm>
            <a:off x="392838" y="133772"/>
            <a:ext cx="6142977" cy="563414"/>
          </a:xfrm>
        </p:spPr>
        <p:txBody>
          <a:bodyPr/>
          <a:lstStyle/>
          <a:p>
            <a:r>
              <a:rPr lang="en-GB" dirty="0"/>
              <a:t>M&amp;A Review Q</a:t>
            </a:r>
            <a:r>
              <a:rPr lang="bs-Latn-BA" dirty="0"/>
              <a:t>3</a:t>
            </a:r>
            <a:r>
              <a:rPr lang="en-GB" dirty="0"/>
              <a:t> AND Q</a:t>
            </a:r>
            <a:r>
              <a:rPr lang="bs-Latn-BA" dirty="0"/>
              <a:t>4</a:t>
            </a:r>
            <a:r>
              <a:rPr lang="en-GB" dirty="0"/>
              <a:t> 202</a:t>
            </a:r>
            <a:r>
              <a:rPr lang="bs-Latn-BA" dirty="0"/>
              <a:t>4</a:t>
            </a:r>
            <a:endParaRPr lang="en-GB" dirty="0"/>
          </a:p>
        </p:txBody>
      </p:sp>
      <p:sp>
        <p:nvSpPr>
          <p:cNvPr id="4" name="Text Placeholder 3">
            <a:extLst>
              <a:ext uri="{FF2B5EF4-FFF2-40B4-BE49-F238E27FC236}">
                <a16:creationId xmlns:a16="http://schemas.microsoft.com/office/drawing/2014/main" id="{D8577070-595C-06C0-B9D3-BCF1BFC837C8}"/>
              </a:ext>
            </a:extLst>
          </p:cNvPr>
          <p:cNvSpPr>
            <a:spLocks noGrp="1"/>
          </p:cNvSpPr>
          <p:nvPr>
            <p:ph type="body" sz="quarter" idx="4294967295"/>
          </p:nvPr>
        </p:nvSpPr>
        <p:spPr>
          <a:xfrm>
            <a:off x="8452410" y="6428348"/>
            <a:ext cx="3637990" cy="292180"/>
          </a:xfrm>
        </p:spPr>
        <p:txBody>
          <a:bodyPr>
            <a:normAutofit fontScale="55000" lnSpcReduction="20000"/>
          </a:bodyPr>
          <a:lstStyle/>
          <a:p>
            <a:r>
              <a:rPr lang="en-GB" dirty="0"/>
              <a:t>ESG Sector Review</a:t>
            </a:r>
          </a:p>
        </p:txBody>
      </p:sp>
      <p:sp>
        <p:nvSpPr>
          <p:cNvPr id="10" name="Rectangle 9">
            <a:extLst>
              <a:ext uri="{FF2B5EF4-FFF2-40B4-BE49-F238E27FC236}">
                <a16:creationId xmlns:a16="http://schemas.microsoft.com/office/drawing/2014/main" id="{0BA5D711-84BB-FB3D-44B9-73B797D334E5}"/>
              </a:ext>
            </a:extLst>
          </p:cNvPr>
          <p:cNvSpPr/>
          <p:nvPr/>
        </p:nvSpPr>
        <p:spPr>
          <a:xfrm>
            <a:off x="484890" y="1820546"/>
            <a:ext cx="2594212" cy="526582"/>
          </a:xfrm>
          <a:prstGeom prst="rect">
            <a:avLst/>
          </a:prstGeom>
          <a:solidFill>
            <a:schemeClr val="bg2"/>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bg1"/>
                </a:solidFill>
              </a:rPr>
              <a:t>$</a:t>
            </a:r>
            <a:r>
              <a:rPr lang="bs-Latn-BA" b="1" dirty="0">
                <a:solidFill>
                  <a:schemeClr val="bg1"/>
                </a:solidFill>
              </a:rPr>
              <a:t>73.0</a:t>
            </a:r>
            <a:r>
              <a:rPr lang="en-GB" b="1" dirty="0">
                <a:solidFill>
                  <a:schemeClr val="bg1"/>
                </a:solidFill>
              </a:rPr>
              <a:t>m</a:t>
            </a:r>
          </a:p>
          <a:p>
            <a:r>
              <a:rPr lang="en-GB" sz="1200" dirty="0">
                <a:solidFill>
                  <a:schemeClr val="accent4">
                    <a:lumMod val="50000"/>
                  </a:schemeClr>
                </a:solidFill>
                <a:latin typeface="Arial" panose="020B0604020202020204" pitchFamily="34" charset="0"/>
                <a:cs typeface="Arial" panose="020B0604020202020204" pitchFamily="34" charset="0"/>
              </a:rPr>
              <a:t>Average Deal Size</a:t>
            </a:r>
            <a:r>
              <a:rPr lang="en-GB" sz="1200" baseline="30000" dirty="0">
                <a:solidFill>
                  <a:schemeClr val="accent4">
                    <a:lumMod val="50000"/>
                  </a:schemeClr>
                </a:solidFill>
                <a:latin typeface="Arial" panose="020B0604020202020204" pitchFamily="34" charset="0"/>
                <a:cs typeface="Arial" panose="020B0604020202020204" pitchFamily="34" charset="0"/>
              </a:rPr>
              <a:t>1</a:t>
            </a:r>
          </a:p>
          <a:p>
            <a:endParaRPr lang="en-GB" dirty="0"/>
          </a:p>
        </p:txBody>
      </p:sp>
      <p:sp>
        <p:nvSpPr>
          <p:cNvPr id="12" name="Rectangle 11">
            <a:extLst>
              <a:ext uri="{FF2B5EF4-FFF2-40B4-BE49-F238E27FC236}">
                <a16:creationId xmlns:a16="http://schemas.microsoft.com/office/drawing/2014/main" id="{1E17E49D-1AA6-A3CE-2DAF-5B97CF365F55}"/>
              </a:ext>
            </a:extLst>
          </p:cNvPr>
          <p:cNvSpPr/>
          <p:nvPr/>
        </p:nvSpPr>
        <p:spPr>
          <a:xfrm>
            <a:off x="484890" y="6104751"/>
            <a:ext cx="2979437" cy="18466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effectLst/>
                <a:uLnTx/>
                <a:uFillTx/>
                <a:latin typeface="Helvetica" pitchFamily="2" charset="0"/>
                <a:ea typeface="+mn-ea"/>
                <a:cs typeface="+mn-cs"/>
              </a:rPr>
              <a:t>1. </a:t>
            </a:r>
            <a:r>
              <a:rPr lang="en-US" sz="600" dirty="0">
                <a:latin typeface="Helvetica" pitchFamily="2" charset="0"/>
              </a:rPr>
              <a:t>Average where deals terms are disclosed</a:t>
            </a:r>
            <a:r>
              <a:rPr kumimoji="0" lang="en-US" sz="600" b="0" i="0" u="none" strike="noStrike" kern="1200" cap="none" spc="0" normalizeH="0" baseline="0" noProof="0" dirty="0">
                <a:ln>
                  <a:noFill/>
                </a:ln>
                <a:effectLst/>
                <a:uLnTx/>
                <a:uFillTx/>
                <a:latin typeface="Helvetica" pitchFamily="2" charset="0"/>
                <a:ea typeface="+mn-ea"/>
                <a:cs typeface="+mn-cs"/>
              </a:rPr>
              <a:t> </a:t>
            </a:r>
            <a:endParaRPr kumimoji="0" lang="en-GB" sz="600" b="0" i="0" u="none" strike="noStrike" kern="1200" cap="none" spc="0" normalizeH="0" baseline="0" noProof="0" dirty="0">
              <a:ln>
                <a:noFill/>
              </a:ln>
              <a:effectLst/>
              <a:uLnTx/>
              <a:uFillTx/>
              <a:latin typeface="Helvetica" pitchFamily="2" charset="0"/>
              <a:ea typeface="+mn-ea"/>
              <a:cs typeface="+mn-cs"/>
            </a:endParaRPr>
          </a:p>
        </p:txBody>
      </p:sp>
      <p:pic>
        <p:nvPicPr>
          <p:cNvPr id="17" name="Picture 16" descr="A picture containing dark, night sky&#10;&#10;Description automatically generated">
            <a:extLst>
              <a:ext uri="{FF2B5EF4-FFF2-40B4-BE49-F238E27FC236}">
                <a16:creationId xmlns:a16="http://schemas.microsoft.com/office/drawing/2014/main" id="{E198BAB9-1E97-F83C-5E61-4C25FA296D21}"/>
              </a:ext>
            </a:extLst>
          </p:cNvPr>
          <p:cNvPicPr>
            <a:picLocks noChangeAspect="1"/>
          </p:cNvPicPr>
          <p:nvPr/>
        </p:nvPicPr>
        <p:blipFill>
          <a:blip r:embed="rId6">
            <a:biLevel thresh="75000"/>
          </a:blip>
          <a:stretch>
            <a:fillRect/>
          </a:stretch>
        </p:blipFill>
        <p:spPr>
          <a:xfrm>
            <a:off x="817787" y="3312860"/>
            <a:ext cx="4855573" cy="3081422"/>
          </a:xfrm>
          <a:prstGeom prst="rect">
            <a:avLst/>
          </a:prstGeom>
        </p:spPr>
      </p:pic>
      <p:sp>
        <p:nvSpPr>
          <p:cNvPr id="18" name="Oval 17">
            <a:extLst>
              <a:ext uri="{FF2B5EF4-FFF2-40B4-BE49-F238E27FC236}">
                <a16:creationId xmlns:a16="http://schemas.microsoft.com/office/drawing/2014/main" id="{6D2C70B4-6C64-798F-67AD-28463EFE65FC}"/>
              </a:ext>
            </a:extLst>
          </p:cNvPr>
          <p:cNvSpPr/>
          <p:nvPr/>
        </p:nvSpPr>
        <p:spPr>
          <a:xfrm>
            <a:off x="1706220" y="4435554"/>
            <a:ext cx="71165" cy="71165"/>
          </a:xfrm>
          <a:prstGeom prst="ellipse">
            <a:avLst/>
          </a:prstGeom>
          <a:solidFill>
            <a:srgbClr val="AC3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73970F8D-D2AF-6D68-30AD-457C1E6B8221}"/>
              </a:ext>
            </a:extLst>
          </p:cNvPr>
          <p:cNvSpPr/>
          <p:nvPr/>
        </p:nvSpPr>
        <p:spPr>
          <a:xfrm>
            <a:off x="3164318" y="4342878"/>
            <a:ext cx="71165" cy="71165"/>
          </a:xfrm>
          <a:prstGeom prst="ellipse">
            <a:avLst/>
          </a:prstGeom>
          <a:solidFill>
            <a:srgbClr val="5876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E02999E6-0B1B-CFD3-C14B-B706984CE53C}"/>
              </a:ext>
            </a:extLst>
          </p:cNvPr>
          <p:cNvSpPr/>
          <p:nvPr/>
        </p:nvSpPr>
        <p:spPr>
          <a:xfrm>
            <a:off x="4344389" y="4744472"/>
            <a:ext cx="71165" cy="71165"/>
          </a:xfrm>
          <a:prstGeom prst="ellipse">
            <a:avLst/>
          </a:prstGeom>
          <a:solidFill>
            <a:srgbClr val="355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1A5A41D-DD3B-2BAC-AC03-CAB218B0ECAF}"/>
              </a:ext>
            </a:extLst>
          </p:cNvPr>
          <p:cNvSpPr/>
          <p:nvPr/>
        </p:nvSpPr>
        <p:spPr>
          <a:xfrm>
            <a:off x="565093" y="4880587"/>
            <a:ext cx="1821293" cy="606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numCol="2"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E1E1C"/>
                </a:solidFill>
                <a:effectLst/>
                <a:uLnTx/>
                <a:uFillTx/>
                <a:latin typeface="Arial" panose="020B0604020202020204" pitchFamily="34" charset="0"/>
                <a:ea typeface="+mn-ea"/>
                <a:cs typeface="Arial" panose="020B0604020202020204" pitchFamily="34" charset="0"/>
              </a:rPr>
              <a:t>Buyers</a:t>
            </a:r>
            <a:endParaRPr kumimoji="0" lang="en-US" sz="1000" b="0" i="0" u="none" strike="noStrike" kern="1200" cap="none" spc="0" normalizeH="0" baseline="0" noProof="0" dirty="0">
              <a:ln>
                <a:noFill/>
              </a:ln>
              <a:solidFill>
                <a:srgbClr val="1E1E1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s-Latn-BA" sz="1400" b="1" dirty="0">
                <a:solidFill>
                  <a:srgbClr val="AD362F"/>
                </a:solidFill>
                <a:latin typeface="Arial" panose="020B0604020202020204" pitchFamily="34" charset="0"/>
                <a:cs typeface="Arial" panose="020B0604020202020204" pitchFamily="34" charset="0"/>
              </a:rPr>
              <a:t>65</a:t>
            </a:r>
            <a:endParaRPr kumimoji="0" lang="en-US" sz="1100" b="1" i="0" u="none" strike="noStrike" kern="1200" cap="none" spc="0" normalizeH="0" baseline="0" noProof="0" dirty="0">
              <a:ln>
                <a:noFill/>
              </a:ln>
              <a:solidFill>
                <a:srgbClr val="AD362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E1E1C"/>
                </a:solidFill>
                <a:effectLst/>
                <a:uLnTx/>
                <a:uFillTx/>
                <a:latin typeface="Arial" panose="020B0604020202020204" pitchFamily="34" charset="0"/>
                <a:ea typeface="+mn-ea"/>
                <a:cs typeface="Arial" panose="020B0604020202020204" pitchFamily="34" charset="0"/>
              </a:rPr>
              <a:t>Targets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s-Latn-BA" sz="1400" b="1" i="0" u="none" strike="noStrike" kern="1200" cap="none" spc="0" normalizeH="0" baseline="0" noProof="0" dirty="0">
                <a:ln>
                  <a:noFill/>
                </a:ln>
                <a:solidFill>
                  <a:srgbClr val="AD362F"/>
                </a:solidFill>
                <a:effectLst/>
                <a:uLnTx/>
                <a:uFillTx/>
                <a:latin typeface="Arial" panose="020B0604020202020204" pitchFamily="34" charset="0"/>
                <a:ea typeface="+mn-ea"/>
                <a:cs typeface="Arial" panose="020B0604020202020204" pitchFamily="34" charset="0"/>
              </a:rPr>
              <a:t>61</a:t>
            </a:r>
            <a:endParaRPr kumimoji="0" lang="en-IN" sz="1400" b="1" i="0" u="none" strike="noStrike" kern="1200" cap="none" spc="0" normalizeH="0" baseline="0" noProof="0" dirty="0">
              <a:ln>
                <a:noFill/>
              </a:ln>
              <a:solidFill>
                <a:srgbClr val="AD362F"/>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FDA2FD42-8A3E-4AA7-D48D-ECBE3032B65E}"/>
              </a:ext>
            </a:extLst>
          </p:cNvPr>
          <p:cNvSpPr/>
          <p:nvPr/>
        </p:nvSpPr>
        <p:spPr>
          <a:xfrm>
            <a:off x="565093" y="4561953"/>
            <a:ext cx="141391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AD362F"/>
                </a:solidFill>
                <a:effectLst/>
                <a:uLnTx/>
                <a:uFillTx/>
                <a:latin typeface="Arial" panose="020B0604020202020204" pitchFamily="34" charset="0"/>
                <a:ea typeface="+mn-ea"/>
                <a:cs typeface="Arial" panose="020B0604020202020204" pitchFamily="34" charset="0"/>
              </a:rPr>
              <a:t>North America</a:t>
            </a:r>
          </a:p>
        </p:txBody>
      </p:sp>
      <p:sp>
        <p:nvSpPr>
          <p:cNvPr id="23" name="Rectangle 22">
            <a:extLst>
              <a:ext uri="{FF2B5EF4-FFF2-40B4-BE49-F238E27FC236}">
                <a16:creationId xmlns:a16="http://schemas.microsoft.com/office/drawing/2014/main" id="{A4268B04-58FF-7D9A-6C74-6E5B4D45A09E}"/>
              </a:ext>
            </a:extLst>
          </p:cNvPr>
          <p:cNvSpPr/>
          <p:nvPr/>
        </p:nvSpPr>
        <p:spPr>
          <a:xfrm>
            <a:off x="2241248" y="3809252"/>
            <a:ext cx="1572692" cy="606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numCol="2"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E1E1C"/>
                </a:solidFill>
                <a:effectLst/>
                <a:uLnTx/>
                <a:uFillTx/>
                <a:latin typeface="Arial" panose="020B0604020202020204" pitchFamily="34" charset="0"/>
                <a:ea typeface="+mn-ea"/>
                <a:cs typeface="Arial" panose="020B0604020202020204" pitchFamily="34" charset="0"/>
              </a:rPr>
              <a:t>Buyers</a:t>
            </a:r>
          </a:p>
          <a:p>
            <a:pPr marL="0" marR="0" lvl="0" indent="0" algn="l" defTabSz="914400" rtl="0" eaLnBrk="1" fontAlgn="auto" latinLnBrk="0" hangingPunct="1">
              <a:lnSpc>
                <a:spcPct val="100000"/>
              </a:lnSpc>
              <a:spcBef>
                <a:spcPts val="0"/>
              </a:spcBef>
              <a:spcAft>
                <a:spcPts val="0"/>
              </a:spcAft>
              <a:buClrTx/>
              <a:buSzTx/>
              <a:buFontTx/>
              <a:buNone/>
              <a:tabLst/>
              <a:defRPr/>
            </a:pPr>
            <a:r>
              <a:rPr lang="bs-Latn-BA" sz="1400" b="1" dirty="0">
                <a:solidFill>
                  <a:srgbClr val="587690"/>
                </a:solidFill>
                <a:latin typeface="Arial" panose="020B0604020202020204" pitchFamily="34" charset="0"/>
                <a:cs typeface="Arial" panose="020B0604020202020204" pitchFamily="34" charset="0"/>
              </a:rPr>
              <a:t>75</a:t>
            </a:r>
            <a:endParaRPr kumimoji="0" lang="en-US" sz="1100" b="1" i="0" u="none" strike="noStrike" kern="1200" cap="none" spc="0" normalizeH="0" baseline="0" noProof="0" dirty="0">
              <a:ln>
                <a:noFill/>
              </a:ln>
              <a:solidFill>
                <a:srgbClr val="58769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E1E1C"/>
                </a:solidFill>
                <a:effectLst/>
                <a:uLnTx/>
                <a:uFillTx/>
                <a:latin typeface="Arial" panose="020B0604020202020204" pitchFamily="34" charset="0"/>
                <a:ea typeface="+mn-ea"/>
                <a:cs typeface="Arial" panose="020B0604020202020204" pitchFamily="34" charset="0"/>
              </a:rPr>
              <a:t>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bs-Latn-BA" sz="1400" b="1" dirty="0">
                <a:solidFill>
                  <a:srgbClr val="587690"/>
                </a:solidFill>
                <a:latin typeface="Arial" panose="020B0604020202020204" pitchFamily="34" charset="0"/>
                <a:cs typeface="Arial" panose="020B0604020202020204" pitchFamily="34" charset="0"/>
              </a:rPr>
              <a:t>76</a:t>
            </a:r>
            <a:endParaRPr kumimoji="0" lang="en-IN" sz="1400" b="1" i="0" u="none" strike="noStrike" kern="1200" cap="none" spc="0" normalizeH="0" baseline="0" noProof="0" dirty="0">
              <a:ln>
                <a:noFill/>
              </a:ln>
              <a:solidFill>
                <a:srgbClr val="587690"/>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CDA7A855-3160-6CA7-D75F-72E9AA6D00B7}"/>
              </a:ext>
            </a:extLst>
          </p:cNvPr>
          <p:cNvSpPr/>
          <p:nvPr/>
        </p:nvSpPr>
        <p:spPr>
          <a:xfrm>
            <a:off x="2241247" y="3490618"/>
            <a:ext cx="80182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87690"/>
                </a:solidFill>
                <a:effectLst/>
                <a:uLnTx/>
                <a:uFillTx/>
                <a:latin typeface="Arial" panose="020B0604020202020204" pitchFamily="34" charset="0"/>
                <a:ea typeface="+mn-ea"/>
                <a:cs typeface="Arial" panose="020B0604020202020204" pitchFamily="34" charset="0"/>
              </a:rPr>
              <a:t>Europe</a:t>
            </a:r>
          </a:p>
        </p:txBody>
      </p:sp>
      <p:sp>
        <p:nvSpPr>
          <p:cNvPr id="25" name="Rectangle 24">
            <a:extLst>
              <a:ext uri="{FF2B5EF4-FFF2-40B4-BE49-F238E27FC236}">
                <a16:creationId xmlns:a16="http://schemas.microsoft.com/office/drawing/2014/main" id="{A9E1A402-E910-1696-59EE-B6004456E3FE}"/>
              </a:ext>
            </a:extLst>
          </p:cNvPr>
          <p:cNvSpPr/>
          <p:nvPr/>
        </p:nvSpPr>
        <p:spPr>
          <a:xfrm>
            <a:off x="3852067" y="4291285"/>
            <a:ext cx="1821293" cy="606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numCol="2"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E1E1C"/>
                </a:solidFill>
                <a:effectLst/>
                <a:uLnTx/>
                <a:uFillTx/>
                <a:latin typeface="Arial" panose="020B0604020202020204" pitchFamily="34" charset="0"/>
                <a:ea typeface="+mn-ea"/>
                <a:cs typeface="Arial" panose="020B0604020202020204" pitchFamily="34" charset="0"/>
              </a:rPr>
              <a:t>Buyers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s-Latn-BA" sz="1400" b="1" i="0" u="none" strike="noStrike" kern="1200" cap="none" spc="0" normalizeH="0" baseline="0" noProof="0" dirty="0">
                <a:ln>
                  <a:noFill/>
                </a:ln>
                <a:solidFill>
                  <a:srgbClr val="365335"/>
                </a:solidFill>
                <a:effectLst/>
                <a:uLnTx/>
                <a:uFillTx/>
                <a:latin typeface="Arial" panose="020B0604020202020204" pitchFamily="34" charset="0"/>
                <a:ea typeface="+mn-ea"/>
                <a:cs typeface="Arial" panose="020B0604020202020204" pitchFamily="34" charset="0"/>
              </a:rPr>
              <a:t>18</a:t>
            </a:r>
            <a:endParaRPr kumimoji="0" lang="en-US" sz="1100" b="1" i="0" u="none" strike="noStrike" kern="1200" cap="none" spc="0" normalizeH="0" baseline="0" noProof="0" dirty="0">
              <a:ln>
                <a:noFill/>
              </a:ln>
              <a:solidFill>
                <a:srgbClr val="36533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E1E1C"/>
                </a:solidFill>
                <a:effectLst/>
                <a:uLnTx/>
                <a:uFillTx/>
                <a:latin typeface="Arial" panose="020B0604020202020204" pitchFamily="34" charset="0"/>
                <a:ea typeface="+mn-ea"/>
                <a:cs typeface="Arial" panose="020B0604020202020204" pitchFamily="34" charset="0"/>
              </a:rPr>
              <a:t>Targets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s-Latn-BA" sz="1400" b="1" i="0" u="none" strike="noStrike" kern="1200" cap="none" spc="0" normalizeH="0" baseline="0" noProof="0" dirty="0">
                <a:ln>
                  <a:noFill/>
                </a:ln>
                <a:solidFill>
                  <a:srgbClr val="365335"/>
                </a:solidFill>
                <a:effectLst/>
                <a:uLnTx/>
                <a:uFillTx/>
                <a:latin typeface="Arial" panose="020B0604020202020204" pitchFamily="34" charset="0"/>
                <a:ea typeface="+mn-ea"/>
                <a:cs typeface="Arial" panose="020B0604020202020204" pitchFamily="34" charset="0"/>
              </a:rPr>
              <a:t>19</a:t>
            </a:r>
            <a:endParaRPr kumimoji="0" lang="en-IN" sz="1400" b="1" i="0" u="none" strike="noStrike" kern="1200" cap="none" spc="0" normalizeH="0" baseline="0" noProof="0" dirty="0">
              <a:ln>
                <a:noFill/>
              </a:ln>
              <a:solidFill>
                <a:srgbClr val="365335"/>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6C423C47-5ECB-753B-BC43-8D42A32FF1D2}"/>
              </a:ext>
            </a:extLst>
          </p:cNvPr>
          <p:cNvSpPr/>
          <p:nvPr/>
        </p:nvSpPr>
        <p:spPr>
          <a:xfrm>
            <a:off x="3901789" y="3961523"/>
            <a:ext cx="119936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65335"/>
                </a:solidFill>
                <a:effectLst/>
                <a:uLnTx/>
                <a:uFillTx/>
                <a:latin typeface="Arial" panose="020B0604020202020204" pitchFamily="34" charset="0"/>
                <a:ea typeface="+mn-ea"/>
                <a:cs typeface="Arial" panose="020B0604020202020204" pitchFamily="34" charset="0"/>
              </a:rPr>
              <a:t>Asia-Pacific</a:t>
            </a:r>
          </a:p>
        </p:txBody>
      </p:sp>
      <p:sp>
        <p:nvSpPr>
          <p:cNvPr id="27" name="Rectangle 26">
            <a:extLst>
              <a:ext uri="{FF2B5EF4-FFF2-40B4-BE49-F238E27FC236}">
                <a16:creationId xmlns:a16="http://schemas.microsoft.com/office/drawing/2014/main" id="{88FDC07D-4590-5569-9333-D54867AA0AA0}"/>
              </a:ext>
            </a:extLst>
          </p:cNvPr>
          <p:cNvSpPr/>
          <p:nvPr/>
        </p:nvSpPr>
        <p:spPr>
          <a:xfrm>
            <a:off x="3043070" y="5380251"/>
            <a:ext cx="1821293" cy="606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numCol="2"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E1E1C"/>
                </a:solidFill>
                <a:effectLst/>
                <a:uLnTx/>
                <a:uFillTx/>
                <a:latin typeface="Arial" panose="020B0604020202020204" pitchFamily="34" charset="0"/>
                <a:ea typeface="+mn-ea"/>
                <a:cs typeface="Arial" panose="020B0604020202020204" pitchFamily="34" charset="0"/>
              </a:rPr>
              <a:t>Buyers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s-Latn-BA" sz="1400" b="1" i="0" u="none" strike="noStrike" kern="1200" cap="none" spc="0" normalizeH="0" baseline="0" noProof="0" dirty="0">
                <a:ln>
                  <a:noFill/>
                </a:ln>
                <a:solidFill>
                  <a:srgbClr val="1E1E1C"/>
                </a:solidFill>
                <a:effectLst/>
                <a:uLnTx/>
                <a:uFillTx/>
                <a:latin typeface="Arial" panose="020B0604020202020204" pitchFamily="34" charset="0"/>
                <a:ea typeface="+mn-ea"/>
                <a:cs typeface="Arial" panose="020B0604020202020204" pitchFamily="34" charset="0"/>
              </a:rPr>
              <a:t>5</a:t>
            </a:r>
            <a:endParaRPr kumimoji="0" lang="en-US" sz="1100" b="1" i="0" u="none" strike="noStrike" kern="1200" cap="none" spc="0" normalizeH="0" baseline="0" noProof="0" dirty="0">
              <a:ln>
                <a:noFill/>
              </a:ln>
              <a:solidFill>
                <a:srgbClr val="1E1E1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E1E1C"/>
                </a:solidFill>
                <a:effectLst/>
                <a:uLnTx/>
                <a:uFillTx/>
                <a:latin typeface="Arial" panose="020B0604020202020204" pitchFamily="34" charset="0"/>
                <a:ea typeface="+mn-ea"/>
                <a:cs typeface="Arial" panose="020B0604020202020204" pitchFamily="34" charset="0"/>
              </a:rPr>
              <a:t>Targets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s-Latn-BA" sz="1400" b="1" i="0" u="none" strike="noStrike" kern="1200" cap="none" spc="0" normalizeH="0" baseline="0" noProof="0" dirty="0">
                <a:ln>
                  <a:noFill/>
                </a:ln>
                <a:solidFill>
                  <a:srgbClr val="1E1E1C"/>
                </a:solidFill>
                <a:effectLst/>
                <a:uLnTx/>
                <a:uFillTx/>
                <a:latin typeface="Arial" panose="020B0604020202020204" pitchFamily="34" charset="0"/>
                <a:ea typeface="+mn-ea"/>
                <a:cs typeface="Arial" panose="020B0604020202020204" pitchFamily="34" charset="0"/>
              </a:rPr>
              <a:t>7</a:t>
            </a:r>
            <a:endParaRPr kumimoji="0" lang="en-IN" sz="1400" b="1" i="0" u="none" strike="noStrike" kern="1200" cap="none" spc="0" normalizeH="0" baseline="0" noProof="0" dirty="0">
              <a:ln>
                <a:noFill/>
              </a:ln>
              <a:solidFill>
                <a:srgbClr val="1E1E1C"/>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EFF9E4B2-182B-7FB9-35F1-73757AD5BDBB}"/>
              </a:ext>
            </a:extLst>
          </p:cNvPr>
          <p:cNvSpPr/>
          <p:nvPr/>
        </p:nvSpPr>
        <p:spPr>
          <a:xfrm>
            <a:off x="3043070" y="5061617"/>
            <a:ext cx="59343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1E1C"/>
                </a:solidFill>
                <a:effectLst/>
                <a:uLnTx/>
                <a:uFillTx/>
                <a:latin typeface="Arial" panose="020B0604020202020204" pitchFamily="34" charset="0"/>
                <a:ea typeface="+mn-ea"/>
                <a:cs typeface="Arial" panose="020B0604020202020204" pitchFamily="34" charset="0"/>
              </a:rPr>
              <a:t>RoW</a:t>
            </a:r>
          </a:p>
        </p:txBody>
      </p:sp>
      <p:sp>
        <p:nvSpPr>
          <p:cNvPr id="31" name="TextBox 30">
            <a:extLst>
              <a:ext uri="{FF2B5EF4-FFF2-40B4-BE49-F238E27FC236}">
                <a16:creationId xmlns:a16="http://schemas.microsoft.com/office/drawing/2014/main" id="{5ECB9D99-18B0-989B-8014-F61ABE4D8A73}"/>
              </a:ext>
            </a:extLst>
          </p:cNvPr>
          <p:cNvSpPr txBox="1"/>
          <p:nvPr/>
        </p:nvSpPr>
        <p:spPr>
          <a:xfrm>
            <a:off x="6142567" y="3490618"/>
            <a:ext cx="3294444" cy="276999"/>
          </a:xfrm>
          <a:prstGeom prst="rect">
            <a:avLst/>
          </a:prstGeom>
          <a:noFill/>
        </p:spPr>
        <p:txBody>
          <a:bodyPr wrap="square" rtlCol="0">
            <a:spAutoFit/>
          </a:bodyPr>
          <a:lstStyle/>
          <a:p>
            <a:r>
              <a:rPr lang="en-GB" sz="1200" b="1" dirty="0"/>
              <a:t>Deal Volumes By Category</a:t>
            </a:r>
          </a:p>
        </p:txBody>
      </p:sp>
      <p:sp>
        <p:nvSpPr>
          <p:cNvPr id="6" name="TextBox 5">
            <a:extLst>
              <a:ext uri="{FF2B5EF4-FFF2-40B4-BE49-F238E27FC236}">
                <a16:creationId xmlns:a16="http://schemas.microsoft.com/office/drawing/2014/main" id="{6A37A116-8EB0-5FA0-7413-597FC943A5AE}"/>
              </a:ext>
            </a:extLst>
          </p:cNvPr>
          <p:cNvSpPr txBox="1"/>
          <p:nvPr/>
        </p:nvSpPr>
        <p:spPr>
          <a:xfrm>
            <a:off x="3803737" y="783182"/>
            <a:ext cx="1971203" cy="307777"/>
          </a:xfrm>
          <a:prstGeom prst="rect">
            <a:avLst/>
          </a:prstGeom>
          <a:noFill/>
        </p:spPr>
        <p:txBody>
          <a:bodyPr wrap="square">
            <a:spAutoFit/>
          </a:bodyPr>
          <a:lstStyle/>
          <a:p>
            <a:pPr rtl="0">
              <a:defRPr sz="1400" b="0" i="0" u="none" strike="noStrike" kern="1200" spc="0" baseline="0">
                <a:solidFill>
                  <a:prstClr val="white"/>
                </a:solidFill>
                <a:latin typeface="+mn-lt"/>
                <a:ea typeface="+mn-ea"/>
                <a:cs typeface="+mn-cs"/>
              </a:defRPr>
            </a:pPr>
            <a:r>
              <a:rPr lang="en-GB" sz="1400" b="1" dirty="0">
                <a:solidFill>
                  <a:schemeClr val="bg1"/>
                </a:solidFill>
                <a:latin typeface="Arial" panose="020B0604020202020204" pitchFamily="34" charset="0"/>
                <a:cs typeface="Arial" panose="020B0604020202020204" pitchFamily="34" charset="0"/>
              </a:rPr>
              <a:t>Deals Volume</a:t>
            </a:r>
          </a:p>
        </p:txBody>
      </p:sp>
      <p:sp>
        <p:nvSpPr>
          <p:cNvPr id="16" name="Slide Number Placeholder 3">
            <a:extLst>
              <a:ext uri="{FF2B5EF4-FFF2-40B4-BE49-F238E27FC236}">
                <a16:creationId xmlns:a16="http://schemas.microsoft.com/office/drawing/2014/main" id="{292068EC-92D7-665E-1084-149737DE483E}"/>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7</a:t>
            </a:fld>
            <a:endParaRPr lang="en-GB" sz="1000" i="0" kern="1200" dirty="0">
              <a:solidFill>
                <a:schemeClr val="bg1"/>
              </a:solidFill>
              <a:ea typeface="Verdana" panose="020B0604030504040204" pitchFamily="34" charset="0"/>
              <a:cs typeface="+mn-cs"/>
            </a:endParaRPr>
          </a:p>
        </p:txBody>
      </p:sp>
      <p:sp>
        <p:nvSpPr>
          <p:cNvPr id="32" name="Text Placeholder 4">
            <a:extLst>
              <a:ext uri="{FF2B5EF4-FFF2-40B4-BE49-F238E27FC236}">
                <a16:creationId xmlns:a16="http://schemas.microsoft.com/office/drawing/2014/main" id="{1A4F6C4B-14F4-D20A-597C-968EB759FF94}"/>
              </a:ext>
            </a:extLst>
          </p:cNvPr>
          <p:cNvSpPr txBox="1">
            <a:spLocks/>
          </p:cNvSpPr>
          <p:nvPr/>
        </p:nvSpPr>
        <p:spPr>
          <a:xfrm>
            <a:off x="8753680" y="6442396"/>
            <a:ext cx="3637990" cy="29218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regular"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regular"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regular"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Workforce Solutions Review</a:t>
            </a:r>
          </a:p>
        </p:txBody>
      </p:sp>
      <p:cxnSp>
        <p:nvCxnSpPr>
          <p:cNvPr id="34" name="Straight Connector 33">
            <a:extLst>
              <a:ext uri="{FF2B5EF4-FFF2-40B4-BE49-F238E27FC236}">
                <a16:creationId xmlns:a16="http://schemas.microsoft.com/office/drawing/2014/main" id="{EA462BA4-72E6-688A-883D-64EF8E9DA2D2}"/>
              </a:ext>
            </a:extLst>
          </p:cNvPr>
          <p:cNvCxnSpPr/>
          <p:nvPr/>
        </p:nvCxnSpPr>
        <p:spPr>
          <a:xfrm>
            <a:off x="8252142" y="6428348"/>
            <a:ext cx="0" cy="3098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Slide Number Placeholder 3">
            <a:extLst>
              <a:ext uri="{FF2B5EF4-FFF2-40B4-BE49-F238E27FC236}">
                <a16:creationId xmlns:a16="http://schemas.microsoft.com/office/drawing/2014/main" id="{0E08A8B0-BB31-C385-2103-8B34FE270309}"/>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7</a:t>
            </a:fld>
            <a:endParaRPr lang="en-GB" sz="1000" i="0" kern="1200" dirty="0">
              <a:solidFill>
                <a:schemeClr val="bg1"/>
              </a:solidFill>
              <a:ea typeface="Verdana" panose="020B0604030504040204" pitchFamily="34" charset="0"/>
              <a:cs typeface="+mn-cs"/>
            </a:endParaRPr>
          </a:p>
        </p:txBody>
      </p:sp>
      <p:sp>
        <p:nvSpPr>
          <p:cNvPr id="29" name="TextBox 28">
            <a:extLst>
              <a:ext uri="{FF2B5EF4-FFF2-40B4-BE49-F238E27FC236}">
                <a16:creationId xmlns:a16="http://schemas.microsoft.com/office/drawing/2014/main" id="{6436DFA3-7D4C-BBFA-29C5-828FDA02690C}"/>
              </a:ext>
            </a:extLst>
          </p:cNvPr>
          <p:cNvSpPr txBox="1"/>
          <p:nvPr/>
        </p:nvSpPr>
        <p:spPr>
          <a:xfrm>
            <a:off x="8088867" y="783182"/>
            <a:ext cx="1651481" cy="307777"/>
          </a:xfrm>
          <a:prstGeom prst="rect">
            <a:avLst/>
          </a:prstGeom>
          <a:noFill/>
        </p:spPr>
        <p:txBody>
          <a:bodyPr wrap="square">
            <a:spAutoFit/>
          </a:bodyPr>
          <a:lstStyle/>
          <a:p>
            <a:pPr rtl="0">
              <a:defRPr sz="1400" b="0" i="0" u="none" strike="noStrike" kern="1200" spc="0" baseline="0">
                <a:solidFill>
                  <a:prstClr val="white"/>
                </a:solidFill>
                <a:latin typeface="+mn-lt"/>
                <a:ea typeface="+mn-ea"/>
                <a:cs typeface="+mn-cs"/>
              </a:defRPr>
            </a:pPr>
            <a:r>
              <a:rPr lang="en-GB" sz="1400" b="1" dirty="0">
                <a:solidFill>
                  <a:schemeClr val="bg1"/>
                </a:solidFill>
                <a:latin typeface="Arial" panose="020B0604020202020204" pitchFamily="34" charset="0"/>
                <a:cs typeface="Arial" panose="020B0604020202020204" pitchFamily="34" charset="0"/>
              </a:rPr>
              <a:t>Deals by Type</a:t>
            </a:r>
          </a:p>
        </p:txBody>
      </p:sp>
      <p:sp>
        <p:nvSpPr>
          <p:cNvPr id="30" name="TextBox 29">
            <a:extLst>
              <a:ext uri="{FF2B5EF4-FFF2-40B4-BE49-F238E27FC236}">
                <a16:creationId xmlns:a16="http://schemas.microsoft.com/office/drawing/2014/main" id="{1E74B3DB-9103-14B6-3540-E3058E212BC7}"/>
              </a:ext>
            </a:extLst>
          </p:cNvPr>
          <p:cNvSpPr txBox="1"/>
          <p:nvPr/>
        </p:nvSpPr>
        <p:spPr>
          <a:xfrm>
            <a:off x="10015277" y="783182"/>
            <a:ext cx="1980770" cy="307777"/>
          </a:xfrm>
          <a:prstGeom prst="rect">
            <a:avLst/>
          </a:prstGeom>
          <a:noFill/>
        </p:spPr>
        <p:txBody>
          <a:bodyPr wrap="square">
            <a:spAutoFit/>
          </a:bodyPr>
          <a:lstStyle/>
          <a:p>
            <a:pPr rtl="0">
              <a:defRPr sz="1400" b="0" i="0" u="none" strike="noStrike" kern="1200" spc="0" baseline="0">
                <a:solidFill>
                  <a:prstClr val="white"/>
                </a:solidFill>
                <a:latin typeface="+mn-lt"/>
                <a:ea typeface="+mn-ea"/>
                <a:cs typeface="+mn-cs"/>
              </a:defRPr>
            </a:pPr>
            <a:r>
              <a:rPr lang="en-GB" sz="1400" b="1" dirty="0">
                <a:solidFill>
                  <a:schemeClr val="bg1"/>
                </a:solidFill>
                <a:latin typeface="Arial" panose="020B0604020202020204" pitchFamily="34" charset="0"/>
                <a:cs typeface="Arial" panose="020B0604020202020204" pitchFamily="34" charset="0"/>
              </a:rPr>
              <a:t>Deals by Buyer Type</a:t>
            </a:r>
          </a:p>
        </p:txBody>
      </p:sp>
      <p:sp>
        <p:nvSpPr>
          <p:cNvPr id="3" name="Text Placeholder 2">
            <a:extLst>
              <a:ext uri="{FF2B5EF4-FFF2-40B4-BE49-F238E27FC236}">
                <a16:creationId xmlns:a16="http://schemas.microsoft.com/office/drawing/2014/main" id="{8270E774-06BB-0E88-88B9-BFE07A12FDAA}"/>
              </a:ext>
            </a:extLst>
          </p:cNvPr>
          <p:cNvSpPr txBox="1">
            <a:spLocks/>
          </p:cNvSpPr>
          <p:nvPr/>
        </p:nvSpPr>
        <p:spPr>
          <a:xfrm>
            <a:off x="8393457" y="6444392"/>
            <a:ext cx="3638550" cy="292100"/>
          </a:xfrm>
          <a:prstGeom prst="rect">
            <a:avLst/>
          </a:prstGeom>
          <a:ln>
            <a:noFill/>
            <a:prstDash val="sysDo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chemeClr val="bg1"/>
                </a:solidFill>
              </a:rPr>
              <a:t>Workforce Solutions | M&amp;A Review</a:t>
            </a:r>
          </a:p>
        </p:txBody>
      </p:sp>
      <p:sp>
        <p:nvSpPr>
          <p:cNvPr id="37" name="Rectangle 36">
            <a:extLst>
              <a:ext uri="{FF2B5EF4-FFF2-40B4-BE49-F238E27FC236}">
                <a16:creationId xmlns:a16="http://schemas.microsoft.com/office/drawing/2014/main" id="{CC451ED9-B602-F5F4-67E8-EE62A263B0BA}"/>
              </a:ext>
            </a:extLst>
          </p:cNvPr>
          <p:cNvSpPr/>
          <p:nvPr/>
        </p:nvSpPr>
        <p:spPr>
          <a:xfrm>
            <a:off x="2432305" y="1090959"/>
            <a:ext cx="45719" cy="80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4D4FC3D0-8D5D-70C1-D19C-4FE4D95C0E60}"/>
              </a:ext>
            </a:extLst>
          </p:cNvPr>
          <p:cNvSpPr/>
          <p:nvPr/>
        </p:nvSpPr>
        <p:spPr>
          <a:xfrm>
            <a:off x="484890" y="1080317"/>
            <a:ext cx="2594212" cy="526582"/>
          </a:xfrm>
          <a:prstGeom prst="rect">
            <a:avLst/>
          </a:prstGeom>
          <a:solidFill>
            <a:schemeClr val="bg2"/>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bg1"/>
                </a:solidFill>
                <a:latin typeface="Arial" panose="020B0604020202020204" pitchFamily="34" charset="0"/>
                <a:cs typeface="Arial" panose="020B0604020202020204" pitchFamily="34" charset="0"/>
              </a:rPr>
              <a:t>$</a:t>
            </a:r>
            <a:r>
              <a:rPr lang="bs-Latn-BA" b="1" dirty="0">
                <a:solidFill>
                  <a:schemeClr val="bg1"/>
                </a:solidFill>
                <a:latin typeface="Arial" panose="020B0604020202020204" pitchFamily="34" charset="0"/>
                <a:cs typeface="Arial" panose="020B0604020202020204" pitchFamily="34" charset="0"/>
              </a:rPr>
              <a:t>730.2m</a:t>
            </a:r>
            <a:endParaRPr lang="en-GB" b="1" dirty="0">
              <a:solidFill>
                <a:schemeClr val="bg1"/>
              </a:solidFill>
              <a:latin typeface="Arial" panose="020B0604020202020204" pitchFamily="34" charset="0"/>
              <a:cs typeface="Arial" panose="020B0604020202020204" pitchFamily="34" charset="0"/>
            </a:endParaRPr>
          </a:p>
          <a:p>
            <a:r>
              <a:rPr lang="en-GB" sz="1200" dirty="0">
                <a:solidFill>
                  <a:schemeClr val="accent4">
                    <a:lumMod val="50000"/>
                  </a:schemeClr>
                </a:solidFill>
                <a:latin typeface="Arial" panose="020B0604020202020204" pitchFamily="34" charset="0"/>
                <a:cs typeface="Arial" panose="020B0604020202020204" pitchFamily="34" charset="0"/>
              </a:rPr>
              <a:t>Total Deal Value</a:t>
            </a:r>
            <a:r>
              <a:rPr lang="en-GB" sz="1200" baseline="30000" dirty="0">
                <a:solidFill>
                  <a:schemeClr val="accent4">
                    <a:lumMod val="50000"/>
                  </a:schemeClr>
                </a:solidFill>
                <a:latin typeface="Arial" panose="020B0604020202020204" pitchFamily="34" charset="0"/>
                <a:cs typeface="Arial" panose="020B0604020202020204" pitchFamily="34" charset="0"/>
              </a:rPr>
              <a:t>1</a:t>
            </a:r>
          </a:p>
          <a:p>
            <a:endParaRPr lang="en-GB" sz="1200" dirty="0">
              <a:solidFill>
                <a:schemeClr val="accent4">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37A8F8B-0194-F59B-438B-DF70FA10786A}"/>
              </a:ext>
            </a:extLst>
          </p:cNvPr>
          <p:cNvSpPr/>
          <p:nvPr/>
        </p:nvSpPr>
        <p:spPr>
          <a:xfrm>
            <a:off x="484890" y="2560774"/>
            <a:ext cx="2594212" cy="526582"/>
          </a:xfrm>
          <a:prstGeom prst="rect">
            <a:avLst/>
          </a:prstGeom>
          <a:solidFill>
            <a:schemeClr val="bg2"/>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s-Latn-BA" b="1" dirty="0">
                <a:solidFill>
                  <a:schemeClr val="bg1"/>
                </a:solidFill>
              </a:rPr>
              <a:t>12.0x</a:t>
            </a:r>
            <a:endParaRPr lang="en-GB" b="1" dirty="0">
              <a:solidFill>
                <a:schemeClr val="bg1"/>
              </a:solidFill>
            </a:endParaRPr>
          </a:p>
          <a:p>
            <a:r>
              <a:rPr lang="en-GB" sz="1200" dirty="0">
                <a:solidFill>
                  <a:schemeClr val="accent4">
                    <a:lumMod val="50000"/>
                  </a:schemeClr>
                </a:solidFill>
                <a:latin typeface="Arial" panose="020B0604020202020204" pitchFamily="34" charset="0"/>
                <a:cs typeface="Arial" panose="020B0604020202020204" pitchFamily="34" charset="0"/>
              </a:rPr>
              <a:t>Average </a:t>
            </a:r>
            <a:r>
              <a:rPr lang="en-GB" sz="1200" dirty="0">
                <a:solidFill>
                  <a:srgbClr val="3F453A"/>
                </a:solidFill>
                <a:latin typeface="Arial" panose="020B0604020202020204" pitchFamily="34" charset="0"/>
                <a:cs typeface="Arial" panose="020B0604020202020204" pitchFamily="34" charset="0"/>
              </a:rPr>
              <a:t>EBITDA multiple</a:t>
            </a:r>
            <a:endParaRPr lang="en-GB" sz="1200" baseline="30000" dirty="0">
              <a:solidFill>
                <a:srgbClr val="3F453A"/>
              </a:solidFill>
              <a:latin typeface="Arial" panose="020B0604020202020204" pitchFamily="34" charset="0"/>
              <a:cs typeface="Arial" panose="020B0604020202020204" pitchFamily="34" charset="0"/>
            </a:endParaRPr>
          </a:p>
        </p:txBody>
      </p:sp>
      <p:sp>
        <p:nvSpPr>
          <p:cNvPr id="11" name="Title 8">
            <a:extLst>
              <a:ext uri="{FF2B5EF4-FFF2-40B4-BE49-F238E27FC236}">
                <a16:creationId xmlns:a16="http://schemas.microsoft.com/office/drawing/2014/main" id="{7691FDED-2B5E-C240-7321-EE0B6719D390}"/>
              </a:ext>
            </a:extLst>
          </p:cNvPr>
          <p:cNvSpPr txBox="1">
            <a:spLocks/>
          </p:cNvSpPr>
          <p:nvPr/>
        </p:nvSpPr>
        <p:spPr>
          <a:xfrm>
            <a:off x="7265442" y="6459880"/>
            <a:ext cx="1056168" cy="292180"/>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H</a:t>
            </a:r>
            <a:r>
              <a:rPr lang="bs-Latn-BA" dirty="0"/>
              <a:t>2</a:t>
            </a:r>
            <a:r>
              <a:rPr lang="en-GB" dirty="0"/>
              <a:t> 202</a:t>
            </a:r>
            <a:r>
              <a:rPr lang="bs-Latn-BA" dirty="0"/>
              <a:t>4</a:t>
            </a:r>
            <a:endParaRPr lang="en-GB" dirty="0"/>
          </a:p>
        </p:txBody>
      </p:sp>
      <p:graphicFrame>
        <p:nvGraphicFramePr>
          <p:cNvPr id="8" name="Chart 7">
            <a:extLst>
              <a:ext uri="{FF2B5EF4-FFF2-40B4-BE49-F238E27FC236}">
                <a16:creationId xmlns:a16="http://schemas.microsoft.com/office/drawing/2014/main" id="{4E2F3AE5-DFE6-EBF7-033B-E5A1C67C13F7}"/>
              </a:ext>
            </a:extLst>
          </p:cNvPr>
          <p:cNvGraphicFramePr>
            <a:graphicFrameLocks/>
          </p:cNvGraphicFramePr>
          <p:nvPr>
            <p:extLst>
              <p:ext uri="{D42A27DB-BD31-4B8C-83A1-F6EECF244321}">
                <p14:modId xmlns:p14="http://schemas.microsoft.com/office/powerpoint/2010/main" val="627515037"/>
              </p:ext>
            </p:extLst>
          </p:nvPr>
        </p:nvGraphicFramePr>
        <p:xfrm>
          <a:off x="6142566" y="3767370"/>
          <a:ext cx="4833277" cy="251876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4320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401B4-9BAF-E014-2AF0-8ECEDD3082E7}"/>
            </a:ext>
          </a:extLst>
        </p:cNvPr>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344D4E04-77A7-0CBF-B747-DF74A414B88B}"/>
              </a:ext>
            </a:extLst>
          </p:cNvPr>
          <p:cNvGraphicFramePr>
            <a:graphicFrameLocks noGrp="1"/>
          </p:cNvGraphicFramePr>
          <p:nvPr>
            <p:extLst>
              <p:ext uri="{D42A27DB-BD31-4B8C-83A1-F6EECF244321}">
                <p14:modId xmlns:p14="http://schemas.microsoft.com/office/powerpoint/2010/main" val="4236657365"/>
              </p:ext>
            </p:extLst>
          </p:nvPr>
        </p:nvGraphicFramePr>
        <p:xfrm>
          <a:off x="374905" y="1091701"/>
          <a:ext cx="11340001" cy="4701094"/>
        </p:xfrm>
        <a:graphic>
          <a:graphicData uri="http://schemas.openxmlformats.org/drawingml/2006/table">
            <a:tbl>
              <a:tblPr firstRow="1" bandRow="1">
                <a:tableStyleId>{073A0DAA-6AF3-43AB-8588-CEC1D06C72B9}</a:tableStyleId>
              </a:tblPr>
              <a:tblGrid>
                <a:gridCol w="609856">
                  <a:extLst>
                    <a:ext uri="{9D8B030D-6E8A-4147-A177-3AD203B41FA5}">
                      <a16:colId xmlns:a16="http://schemas.microsoft.com/office/drawing/2014/main" val="209502506"/>
                    </a:ext>
                  </a:extLst>
                </a:gridCol>
                <a:gridCol w="1061478">
                  <a:extLst>
                    <a:ext uri="{9D8B030D-6E8A-4147-A177-3AD203B41FA5}">
                      <a16:colId xmlns:a16="http://schemas.microsoft.com/office/drawing/2014/main" val="3688240327"/>
                    </a:ext>
                  </a:extLst>
                </a:gridCol>
                <a:gridCol w="1091145">
                  <a:extLst>
                    <a:ext uri="{9D8B030D-6E8A-4147-A177-3AD203B41FA5}">
                      <a16:colId xmlns:a16="http://schemas.microsoft.com/office/drawing/2014/main" val="3438255009"/>
                    </a:ext>
                  </a:extLst>
                </a:gridCol>
                <a:gridCol w="2465791">
                  <a:extLst>
                    <a:ext uri="{9D8B030D-6E8A-4147-A177-3AD203B41FA5}">
                      <a16:colId xmlns:a16="http://schemas.microsoft.com/office/drawing/2014/main" val="3744355229"/>
                    </a:ext>
                  </a:extLst>
                </a:gridCol>
                <a:gridCol w="1068069">
                  <a:extLst>
                    <a:ext uri="{9D8B030D-6E8A-4147-A177-3AD203B41FA5}">
                      <a16:colId xmlns:a16="http://schemas.microsoft.com/office/drawing/2014/main" val="2697836620"/>
                    </a:ext>
                  </a:extLst>
                </a:gridCol>
                <a:gridCol w="781273">
                  <a:extLst>
                    <a:ext uri="{9D8B030D-6E8A-4147-A177-3AD203B41FA5}">
                      <a16:colId xmlns:a16="http://schemas.microsoft.com/office/drawing/2014/main" val="2623583818"/>
                    </a:ext>
                  </a:extLst>
                </a:gridCol>
                <a:gridCol w="781273">
                  <a:extLst>
                    <a:ext uri="{9D8B030D-6E8A-4147-A177-3AD203B41FA5}">
                      <a16:colId xmlns:a16="http://schemas.microsoft.com/office/drawing/2014/main" val="3712056591"/>
                    </a:ext>
                  </a:extLst>
                </a:gridCol>
                <a:gridCol w="3481116">
                  <a:extLst>
                    <a:ext uri="{9D8B030D-6E8A-4147-A177-3AD203B41FA5}">
                      <a16:colId xmlns:a16="http://schemas.microsoft.com/office/drawing/2014/main" val="4121876925"/>
                    </a:ext>
                  </a:extLst>
                </a:gridCol>
              </a:tblGrid>
              <a:tr h="586294">
                <a:tc>
                  <a:txBody>
                    <a:bodyPr/>
                    <a:lstStyle/>
                    <a:p>
                      <a:pPr algn="l" fontAlgn="ctr"/>
                      <a:r>
                        <a:rPr lang="en-GB" sz="900" b="0" u="none" strike="noStrike" dirty="0">
                          <a:solidFill>
                            <a:schemeClr val="bg1"/>
                          </a:solidFill>
                          <a:effectLst/>
                          <a:latin typeface="+mn-lt"/>
                        </a:rPr>
                        <a:t>DATE</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BUYER</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TARGET</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DESCRIPTION</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i="0" u="none" strike="noStrike" dirty="0">
                          <a:solidFill>
                            <a:schemeClr val="bg1"/>
                          </a:solidFill>
                          <a:effectLst/>
                          <a:latin typeface="+mn-lt"/>
                          <a:ea typeface="Open Sans" panose="020B0606030504020204" pitchFamily="34" charset="0"/>
                          <a:cs typeface="Arial" panose="020B0604020202020204" pitchFamily="34" charset="0"/>
                        </a:rPr>
                        <a:t>SECTOR</a:t>
                      </a:r>
                    </a:p>
                  </a:txBody>
                  <a:tcPr anchor="ctr"/>
                </a:tc>
                <a:tc>
                  <a:txBody>
                    <a:bodyPr/>
                    <a:lstStyle/>
                    <a:p>
                      <a:pPr algn="ctr" fontAlgn="ctr"/>
                      <a:r>
                        <a:rPr lang="en-GB" sz="900" b="0" u="none" strike="noStrike" dirty="0">
                          <a:solidFill>
                            <a:schemeClr val="bg1"/>
                          </a:solidFill>
                          <a:effectLst/>
                          <a:latin typeface="+mn-lt"/>
                        </a:rPr>
                        <a:t>DEAL </a:t>
                      </a:r>
                      <a:br>
                        <a:rPr lang="en-GB" sz="900" b="0" u="none" strike="noStrike" dirty="0">
                          <a:solidFill>
                            <a:schemeClr val="bg1"/>
                          </a:solidFill>
                          <a:effectLst/>
                          <a:latin typeface="+mn-lt"/>
                        </a:rPr>
                      </a:br>
                      <a:r>
                        <a:rPr lang="en-GB" sz="900" b="0" u="none" strike="noStrike" dirty="0">
                          <a:solidFill>
                            <a:schemeClr val="bg1"/>
                          </a:solidFill>
                          <a:effectLst/>
                          <a:latin typeface="+mn-lt"/>
                        </a:rPr>
                        <a:t>SIZE</a:t>
                      </a:r>
                    </a:p>
                    <a:p>
                      <a:pPr algn="ctr" fontAlgn="ctr"/>
                      <a:r>
                        <a:rPr lang="en-GB" sz="900" b="0" u="none" strike="noStrike" dirty="0">
                          <a:solidFill>
                            <a:schemeClr val="bg1"/>
                          </a:solidFill>
                          <a:effectLst/>
                          <a:latin typeface="+mn-lt"/>
                        </a:rPr>
                        <a:t> ($'m)</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ctr" fontAlgn="ctr"/>
                      <a:r>
                        <a:rPr lang="en-GB" sz="900" b="0" i="0" u="none" strike="noStrike" dirty="0">
                          <a:solidFill>
                            <a:schemeClr val="bg1"/>
                          </a:solidFill>
                          <a:effectLst/>
                          <a:latin typeface="+mn-lt"/>
                          <a:ea typeface="Open Sans" panose="020B0606030504020204" pitchFamily="34" charset="0"/>
                          <a:cs typeface="Arial" panose="020B0604020202020204" pitchFamily="34" charset="0"/>
                        </a:rPr>
                        <a:t>EBITDA MULTIPLE (est.)</a:t>
                      </a:r>
                    </a:p>
                  </a:txBody>
                  <a:tcPr anchor="ctr"/>
                </a:tc>
                <a:tc>
                  <a:txBody>
                    <a:bodyPr/>
                    <a:lstStyle/>
                    <a:p>
                      <a:pPr algn="l" fontAlgn="ctr"/>
                      <a:r>
                        <a:rPr lang="en-GB" sz="900" b="0" u="none" strike="noStrike" dirty="0">
                          <a:solidFill>
                            <a:schemeClr val="bg1"/>
                          </a:solidFill>
                          <a:effectLst/>
                          <a:latin typeface="+mn-lt"/>
                        </a:rPr>
                        <a:t>TRANSACTION RATIONALE</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extLst>
                  <a:ext uri="{0D108BD9-81ED-4DB2-BD59-A6C34878D82A}">
                    <a16:rowId xmlns:a16="http://schemas.microsoft.com/office/drawing/2014/main" val="2888843439"/>
                  </a:ext>
                </a:extLst>
              </a:tr>
              <a:tr h="822960">
                <a:tc>
                  <a:txBody>
                    <a:bodyPr/>
                    <a:lstStyle/>
                    <a:p>
                      <a:pPr algn="l" fontAlgn="t"/>
                      <a:r>
                        <a:rPr kumimoji="0" lang="en-GB" sz="900" b="0" i="0" u="none" strike="noStrike" kern="1200" cap="none" spc="0" normalizeH="0" baseline="0" noProof="0" dirty="0">
                          <a:ln>
                            <a:noFill/>
                          </a:ln>
                          <a:solidFill>
                            <a:srgbClr val="000000"/>
                          </a:solidFill>
                          <a:effectLst/>
                          <a:uLnTx/>
                          <a:uFillTx/>
                          <a:latin typeface="+mn-lt"/>
                          <a:ea typeface="+mn-ea"/>
                          <a:cs typeface="+mn-cs"/>
                        </a:rPr>
                        <a:t>J</a:t>
                      </a:r>
                      <a:r>
                        <a:rPr kumimoji="0" lang="bs-Latn-BA" sz="900" b="0" i="0" u="none" strike="noStrike" kern="1200" cap="none" spc="0" normalizeH="0" baseline="0" noProof="0" dirty="0">
                          <a:ln>
                            <a:noFill/>
                          </a:ln>
                          <a:solidFill>
                            <a:srgbClr val="000000"/>
                          </a:solidFill>
                          <a:effectLst/>
                          <a:uLnTx/>
                          <a:uFillTx/>
                          <a:latin typeface="+mn-lt"/>
                          <a:ea typeface="+mn-ea"/>
                          <a:cs typeface="+mn-cs"/>
                        </a:rPr>
                        <a:t>ul-24</a:t>
                      </a:r>
                      <a:endParaRPr lang="en-GB" sz="900" b="0" i="0" u="none" strike="noStrike" dirty="0">
                        <a:solidFill>
                          <a:srgbClr val="000000"/>
                        </a:solidFill>
                        <a:effectLst/>
                        <a:latin typeface="+mn-lt"/>
                      </a:endParaRPr>
                    </a:p>
                  </a:txBody>
                  <a:tcPr anchor="ctr"/>
                </a:tc>
                <a:tc>
                  <a:txBody>
                    <a:bodyPr/>
                    <a:lstStyle/>
                    <a:p>
                      <a:pPr marL="0" algn="l" defTabSz="914400" rtl="0" eaLnBrk="1" fontAlgn="t" latinLnBrk="0" hangingPunct="1"/>
                      <a:r>
                        <a:rPr lang="en-GB" sz="900" b="0" i="0" u="none" strike="noStrike" kern="1200" dirty="0">
                          <a:solidFill>
                            <a:srgbClr val="000000"/>
                          </a:solidFill>
                          <a:effectLst/>
                          <a:latin typeface="+mn-lt"/>
                          <a:ea typeface="+mn-ea"/>
                          <a:cs typeface="+mn-cs"/>
                        </a:rPr>
                        <a:t>Barrington James</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bs-Latn-BA" sz="900" b="0" i="0" u="none" strike="noStrike" kern="1200" dirty="0">
                          <a:solidFill>
                            <a:srgbClr val="000000"/>
                          </a:solidFill>
                          <a:effectLst/>
                          <a:latin typeface="+mn-lt"/>
                          <a:ea typeface="+mn-ea"/>
                          <a:cs typeface="+mn-cs"/>
                        </a:rPr>
                        <a:t>(UK)</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dirty="0">
                          <a:solidFill>
                            <a:srgbClr val="000000"/>
                          </a:solidFill>
                          <a:effectLst/>
                          <a:latin typeface="+mn-lt"/>
                        </a:rPr>
                        <a:t>S3 Life Science</a:t>
                      </a:r>
                      <a:endParaRPr lang="bs-Latn-BA" sz="900" b="0" i="0" u="none" strike="noStrike" dirty="0">
                        <a:solidFill>
                          <a:srgbClr val="000000"/>
                        </a:solidFill>
                        <a:effectLst/>
                        <a:latin typeface="+mn-lt"/>
                      </a:endParaRPr>
                    </a:p>
                    <a:p>
                      <a:pPr algn="l" fontAlgn="t"/>
                      <a:r>
                        <a:rPr lang="bs-Latn-BA" sz="900" b="0" i="0" u="none" strike="noStrike" dirty="0">
                          <a:solidFill>
                            <a:srgbClr val="000000"/>
                          </a:solidFill>
                          <a:effectLst/>
                          <a:latin typeface="+mn-lt"/>
                        </a:rPr>
                        <a:t>(UK)</a:t>
                      </a:r>
                      <a:endParaRPr lang="en-GB" sz="900" b="0" i="0" u="none" strike="noStrike" dirty="0">
                        <a:solidFill>
                          <a:srgbClr val="000000"/>
                        </a:solidFill>
                        <a:effectLst/>
                        <a:highlight>
                          <a:srgbClr val="FFFF00"/>
                        </a:highlight>
                        <a:latin typeface="+mn-lt"/>
                      </a:endParaRPr>
                    </a:p>
                  </a:txBody>
                  <a:tcPr anchor="ctr"/>
                </a:tc>
                <a:tc>
                  <a:txBody>
                    <a:bodyPr/>
                    <a:lstStyle/>
                    <a:p>
                      <a:pPr algn="l" fontAlgn="t"/>
                      <a:r>
                        <a:rPr lang="en-US" sz="900" b="0" i="0" u="none" strike="noStrike" dirty="0">
                          <a:solidFill>
                            <a:srgbClr val="000000"/>
                          </a:solidFill>
                          <a:effectLst/>
                          <a:latin typeface="+mn-lt"/>
                        </a:rPr>
                        <a:t>Provider of recruitment services that connects life sciences organizations with passionate professionals dedicated to advancing medical research.</a:t>
                      </a:r>
                      <a:endParaRPr lang="en-US" sz="900" b="0" i="0" u="none" strike="noStrike" dirty="0">
                        <a:solidFill>
                          <a:srgbClr val="000000"/>
                        </a:solidFill>
                        <a:effectLst/>
                        <a:highlight>
                          <a:srgbClr val="FFFF00"/>
                        </a:highlight>
                        <a:latin typeface="+mn-lt"/>
                      </a:endParaRPr>
                    </a:p>
                  </a:txBody>
                  <a:tcPr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900" b="0" i="0" u="none" strike="noStrike" kern="1200" dirty="0">
                          <a:solidFill>
                            <a:srgbClr val="000000"/>
                          </a:solidFill>
                          <a:effectLst/>
                          <a:latin typeface="+mn-lt"/>
                          <a:ea typeface="+mn-ea"/>
                          <a:cs typeface="+mn-cs"/>
                        </a:rPr>
                        <a:t>Life Sciences Staffing</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The strategic acquisition marks a significant milestone for Barrington James, enhancing the company’s commitment to expanding its client-service capabilities and supporting the development of cutting-edge technology.</a:t>
                      </a:r>
                      <a:endParaRPr lang="en-US"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830421758"/>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a:ea typeface="+mn-ea"/>
                          <a:cs typeface="+mn-cs"/>
                        </a:rPr>
                        <a:t>J</a:t>
                      </a:r>
                      <a:r>
                        <a:rPr kumimoji="0" lang="bs-Latn-BA" sz="900" b="0" i="0" u="none" strike="noStrike" kern="1200" cap="none" spc="0" normalizeH="0" baseline="0" noProof="0" dirty="0">
                          <a:ln>
                            <a:noFill/>
                          </a:ln>
                          <a:solidFill>
                            <a:srgbClr val="000000"/>
                          </a:solidFill>
                          <a:effectLst/>
                          <a:uLnTx/>
                          <a:uFillTx/>
                          <a:latin typeface="Arial"/>
                          <a:ea typeface="+mn-ea"/>
                          <a:cs typeface="+mn-cs"/>
                        </a:rPr>
                        <a:t>ul-24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marL="0" algn="l" defTabSz="914400" rtl="0" eaLnBrk="1" fontAlgn="t" latinLnBrk="0" hangingPunct="1"/>
                      <a:r>
                        <a:rPr lang="en-GB" sz="900" b="0" i="0" u="none" strike="noStrike" kern="1200" dirty="0">
                          <a:solidFill>
                            <a:srgbClr val="000000"/>
                          </a:solidFill>
                          <a:effectLst/>
                          <a:latin typeface="+mn-lt"/>
                          <a:ea typeface="+mn-ea"/>
                          <a:cs typeface="+mn-cs"/>
                        </a:rPr>
                        <a:t>Operam Education Group</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bs-Latn-BA" sz="900" b="0" i="0" u="none" strike="noStrike" kern="1200" dirty="0">
                          <a:solidFill>
                            <a:srgbClr val="000000"/>
                          </a:solidFill>
                          <a:effectLst/>
                          <a:latin typeface="+mn-lt"/>
                          <a:ea typeface="+mn-ea"/>
                          <a:cs typeface="+mn-cs"/>
                        </a:rPr>
                        <a:t>(UK)</a:t>
                      </a:r>
                      <a:endParaRPr lang="en-GB" sz="900" b="0" i="0" u="none" strike="noStrike" kern="1200" dirty="0">
                        <a:solidFill>
                          <a:srgbClr val="000000"/>
                        </a:solidFill>
                        <a:effectLst/>
                        <a:latin typeface="+mn-lt"/>
                        <a:ea typeface="+mn-ea"/>
                        <a:cs typeface="+mn-cs"/>
                      </a:endParaRPr>
                    </a:p>
                  </a:txBody>
                  <a:tcPr anchor="ctr"/>
                </a:tc>
                <a:tc>
                  <a:txBody>
                    <a:bodyPr/>
                    <a:lstStyle/>
                    <a:p>
                      <a:pPr marL="0" algn="l" defTabSz="914400" rtl="0" eaLnBrk="1" fontAlgn="t" latinLnBrk="0" hangingPunct="1"/>
                      <a:r>
                        <a:rPr lang="en-US" sz="900" b="0" i="0" u="none" strike="noStrike" kern="1200" dirty="0">
                          <a:solidFill>
                            <a:srgbClr val="000000"/>
                          </a:solidFill>
                          <a:effectLst/>
                          <a:latin typeface="+mn-lt"/>
                          <a:ea typeface="+mn-ea"/>
                          <a:cs typeface="+mn-cs"/>
                        </a:rPr>
                        <a:t>Horizon Teachers</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bs-Latn-BA" sz="900" b="0" i="0" u="none" strike="noStrike" kern="1200" dirty="0">
                          <a:solidFill>
                            <a:srgbClr val="000000"/>
                          </a:solidFill>
                          <a:effectLst/>
                          <a:latin typeface="+mn-lt"/>
                          <a:ea typeface="+mn-ea"/>
                          <a:cs typeface="+mn-cs"/>
                        </a:rPr>
                        <a:t>(UK)</a:t>
                      </a:r>
                      <a:endParaRPr lang="en-US"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human capital services offering education recruitment consultancy that connects schools with quality teachers and support staff to enhance children's education.</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dirty="0">
                          <a:solidFill>
                            <a:srgbClr val="000000"/>
                          </a:solidFill>
                          <a:effectLst/>
                          <a:latin typeface="+mn-lt"/>
                        </a:rPr>
                        <a:t>Education Staffing</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The deal marks a milestone for Operam as it expands its reach beyond the North and the Midlands. It is the group’s first acquisition in London, strengthening its geographical footprint in the Southeast.</a:t>
                      </a:r>
                      <a:endParaRPr lang="en-US"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3120049347"/>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a:ea typeface="+mn-ea"/>
                          <a:cs typeface="+mn-cs"/>
                        </a:rPr>
                        <a:t>J</a:t>
                      </a:r>
                      <a:r>
                        <a:rPr kumimoji="0" lang="bs-Latn-BA" sz="900" b="0" i="0" u="none" strike="noStrike" kern="1200" cap="none" spc="0" normalizeH="0" baseline="0" noProof="0" dirty="0">
                          <a:ln>
                            <a:noFill/>
                          </a:ln>
                          <a:solidFill>
                            <a:srgbClr val="000000"/>
                          </a:solidFill>
                          <a:effectLst/>
                          <a:uLnTx/>
                          <a:uFillTx/>
                          <a:latin typeface="Arial"/>
                          <a:ea typeface="+mn-ea"/>
                          <a:cs typeface="+mn-cs"/>
                        </a:rPr>
                        <a:t>ul-24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marL="0" algn="l" defTabSz="914400" rtl="0" eaLnBrk="1" fontAlgn="t" latinLnBrk="0" hangingPunct="1"/>
                      <a:r>
                        <a:rPr lang="en-GB" sz="900" b="0" i="0" u="none" strike="noStrike" kern="1200" dirty="0">
                          <a:solidFill>
                            <a:srgbClr val="000000"/>
                          </a:solidFill>
                          <a:effectLst/>
                          <a:latin typeface="+mn-lt"/>
                          <a:ea typeface="+mn-ea"/>
                          <a:cs typeface="+mn-cs"/>
                        </a:rPr>
                        <a:t>TXM Group</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bs-Latn-BA" sz="900" b="0" i="0" u="none" strike="noStrike" kern="1200" dirty="0">
                          <a:solidFill>
                            <a:srgbClr val="000000"/>
                          </a:solidFill>
                          <a:effectLst/>
                          <a:latin typeface="+mn-lt"/>
                          <a:ea typeface="+mn-ea"/>
                          <a:cs typeface="+mn-cs"/>
                        </a:rPr>
                        <a:t>(UK)</a:t>
                      </a:r>
                      <a:endParaRPr lang="en-GB" sz="900" b="0" i="0" u="none" strike="noStrike" kern="1200" dirty="0">
                        <a:solidFill>
                          <a:srgbClr val="000000"/>
                        </a:solidFill>
                        <a:effectLst/>
                        <a:latin typeface="+mn-lt"/>
                        <a:ea typeface="+mn-ea"/>
                        <a:cs typeface="+mn-cs"/>
                      </a:endParaRPr>
                    </a:p>
                  </a:txBody>
                  <a:tcPr anchor="ctr"/>
                </a:tc>
                <a:tc>
                  <a:txBody>
                    <a:bodyPr/>
                    <a:lstStyle/>
                    <a:p>
                      <a:pPr marL="0" algn="l" defTabSz="914400" rtl="0" eaLnBrk="1" fontAlgn="t" latinLnBrk="0" hangingPunct="1"/>
                      <a:r>
                        <a:rPr lang="en-US" sz="900" b="0" i="0" u="none" strike="noStrike" kern="1200" dirty="0">
                          <a:solidFill>
                            <a:srgbClr val="000000"/>
                          </a:solidFill>
                          <a:effectLst/>
                          <a:latin typeface="+mn-lt"/>
                          <a:ea typeface="+mn-ea"/>
                          <a:cs typeface="+mn-cs"/>
                        </a:rPr>
                        <a:t>Petroplan</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bs-Latn-BA" sz="900" b="0" i="0" u="none" strike="noStrike" kern="1200" dirty="0">
                          <a:solidFill>
                            <a:srgbClr val="000000"/>
                          </a:solidFill>
                          <a:effectLst/>
                          <a:latin typeface="+mn-lt"/>
                          <a:ea typeface="+mn-ea"/>
                          <a:cs typeface="+mn-cs"/>
                        </a:rPr>
                        <a:t>(UK)</a:t>
                      </a:r>
                      <a:endParaRPr lang="en-US"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recruitment and energy staffing services that delivers global contract hire, permanent hire, executive search, contractor management &amp; payrolling, global mobility,</a:t>
                      </a:r>
                      <a:r>
                        <a:rPr lang="bs-Latn-BA" sz="900" b="0" i="0" u="none" strike="noStrike" kern="1200" dirty="0">
                          <a:solidFill>
                            <a:srgbClr val="000000"/>
                          </a:solidFill>
                          <a:effectLst/>
                          <a:latin typeface="+mn-lt"/>
                          <a:ea typeface="+mn-ea"/>
                          <a:cs typeface="+mn-cs"/>
                        </a:rPr>
                        <a:t> </a:t>
                      </a:r>
                      <a:r>
                        <a:rPr lang="en-GB" sz="900" b="0" i="0" u="none" strike="noStrike" kern="1200" dirty="0">
                          <a:solidFill>
                            <a:srgbClr val="000000"/>
                          </a:solidFill>
                          <a:effectLst/>
                          <a:latin typeface="+mn-lt"/>
                          <a:ea typeface="+mn-ea"/>
                          <a:cs typeface="+mn-cs"/>
                        </a:rPr>
                        <a:t>and consultative workforce solutions</a:t>
                      </a:r>
                      <a:r>
                        <a:rPr lang="bs-Latn-BA" sz="900" b="0" i="0" u="none" strike="noStrike" kern="1200" dirty="0">
                          <a:solidFill>
                            <a:srgbClr val="000000"/>
                          </a:solidFill>
                          <a:effectLst/>
                          <a:latin typeface="+mn-lt"/>
                          <a:ea typeface="+mn-ea"/>
                          <a:cs typeface="+mn-cs"/>
                        </a:rPr>
                        <a:t>.</a:t>
                      </a:r>
                      <a:endParaRPr lang="en-US"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dirty="0">
                          <a:solidFill>
                            <a:srgbClr val="000000"/>
                          </a:solidFill>
                          <a:effectLst/>
                          <a:latin typeface="+mn-lt"/>
                        </a:rPr>
                        <a:t>Professional Staffing</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This acquisition enhances TXM Group's global presence and diversifies its portfolio in the energy market.</a:t>
                      </a:r>
                      <a:endParaRPr lang="en-US"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411440133"/>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a:ea typeface="+mn-ea"/>
                          <a:cs typeface="+mn-cs"/>
                        </a:rPr>
                        <a:t>J</a:t>
                      </a:r>
                      <a:r>
                        <a:rPr kumimoji="0" lang="bs-Latn-BA" sz="900" b="0" i="0" u="none" strike="noStrike" kern="1200" cap="none" spc="0" normalizeH="0" baseline="0" noProof="0">
                          <a:ln>
                            <a:noFill/>
                          </a:ln>
                          <a:solidFill>
                            <a:srgbClr val="000000"/>
                          </a:solidFill>
                          <a:effectLst/>
                          <a:uLnTx/>
                          <a:uFillTx/>
                          <a:latin typeface="Arial"/>
                          <a:ea typeface="+mn-ea"/>
                          <a:cs typeface="+mn-cs"/>
                        </a:rPr>
                        <a:t>ul-24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marL="0" algn="l" defTabSz="914400" rtl="0" eaLnBrk="1" fontAlgn="t" latinLnBrk="0" hangingPunct="1"/>
                      <a:r>
                        <a:rPr lang="en-US" sz="900" b="0" i="0" u="none" strike="noStrike" kern="1200" dirty="0">
                          <a:solidFill>
                            <a:srgbClr val="000000"/>
                          </a:solidFill>
                          <a:effectLst/>
                          <a:latin typeface="+mn-lt"/>
                          <a:ea typeface="+mn-ea"/>
                          <a:cs typeface="+mn-cs"/>
                        </a:rPr>
                        <a:t>GQR Global Markets</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bs-Latn-BA" sz="900" b="0" i="0" u="none" strike="noStrike" kern="1200" dirty="0">
                          <a:solidFill>
                            <a:srgbClr val="000000"/>
                          </a:solidFill>
                          <a:effectLst/>
                          <a:latin typeface="+mn-lt"/>
                          <a:ea typeface="+mn-ea"/>
                          <a:cs typeface="+mn-cs"/>
                        </a:rPr>
                        <a:t>(US)</a:t>
                      </a:r>
                      <a:endParaRPr lang="en-US" sz="900" b="0" i="0" u="none" strike="noStrike" kern="1200" dirty="0">
                        <a:solidFill>
                          <a:srgbClr val="000000"/>
                        </a:solidFill>
                        <a:effectLst/>
                        <a:latin typeface="+mn-lt"/>
                        <a:ea typeface="+mn-ea"/>
                        <a:cs typeface="+mn-cs"/>
                      </a:endParaRPr>
                    </a:p>
                  </a:txBody>
                  <a:tcPr anchor="ctr"/>
                </a:tc>
                <a:tc>
                  <a:txBody>
                    <a:bodyPr/>
                    <a:lstStyle/>
                    <a:p>
                      <a:pPr marL="0" algn="l" defTabSz="914400" rtl="0" eaLnBrk="1" fontAlgn="t" latinLnBrk="0" hangingPunct="1"/>
                      <a:r>
                        <a:rPr lang="en-GB" sz="900" b="0" i="0" u="none" strike="noStrike" kern="1200" dirty="0">
                          <a:solidFill>
                            <a:srgbClr val="000000"/>
                          </a:solidFill>
                          <a:effectLst/>
                          <a:latin typeface="+mn-lt"/>
                          <a:ea typeface="+mn-ea"/>
                          <a:cs typeface="+mn-cs"/>
                        </a:rPr>
                        <a:t>Uniti Med</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Operator of a healthcare staffing agency catering to the medical industry.</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dirty="0">
                          <a:solidFill>
                            <a:srgbClr val="000000"/>
                          </a:solidFill>
                          <a:effectLst/>
                          <a:latin typeface="+mn-lt"/>
                        </a:rPr>
                        <a:t>Healthcare Staffing</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This integration allows GQR to offer a broader range of services, deeper industry insights, and a stronger network of talent.</a:t>
                      </a:r>
                      <a:endParaRPr lang="en-GB"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882784353"/>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a:ea typeface="+mn-ea"/>
                          <a:cs typeface="+mn-cs"/>
                        </a:rPr>
                        <a:t>J</a:t>
                      </a:r>
                      <a:r>
                        <a:rPr kumimoji="0" lang="bs-Latn-BA" sz="900" b="0" i="0" u="none" strike="noStrike" kern="1200" cap="none" spc="0" normalizeH="0" baseline="0" noProof="0" dirty="0">
                          <a:ln>
                            <a:noFill/>
                          </a:ln>
                          <a:solidFill>
                            <a:srgbClr val="000000"/>
                          </a:solidFill>
                          <a:effectLst/>
                          <a:uLnTx/>
                          <a:uFillTx/>
                          <a:latin typeface="Arial"/>
                          <a:ea typeface="+mn-ea"/>
                          <a:cs typeface="+mn-cs"/>
                        </a:rPr>
                        <a:t>ul-24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marL="0" algn="l" defTabSz="914400" rtl="0" eaLnBrk="1" fontAlgn="t" latinLnBrk="0" hangingPunct="1"/>
                      <a:r>
                        <a:rPr lang="en-GB" sz="900" b="0" i="0" u="none" strike="noStrike" kern="1200" dirty="0">
                          <a:solidFill>
                            <a:srgbClr val="000000"/>
                          </a:solidFill>
                          <a:effectLst/>
                          <a:latin typeface="+mn-lt"/>
                          <a:ea typeface="+mn-ea"/>
                          <a:cs typeface="+mn-cs"/>
                        </a:rPr>
                        <a:t>Stafford Technology</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marL="0" algn="l" defTabSz="914400" rtl="0" eaLnBrk="1" fontAlgn="t" latinLnBrk="0" hangingPunct="1"/>
                      <a:r>
                        <a:rPr lang="en-GB" sz="900" b="0" i="0" u="none" strike="noStrike" kern="1200" dirty="0">
                          <a:solidFill>
                            <a:srgbClr val="000000"/>
                          </a:solidFill>
                          <a:effectLst/>
                          <a:latin typeface="+mn-lt"/>
                          <a:ea typeface="+mn-ea"/>
                          <a:cs typeface="+mn-cs"/>
                        </a:rPr>
                        <a:t>Portfolio Creative</a:t>
                      </a:r>
                      <a:endParaRPr lang="bs-Latn-BA" sz="900" b="0" i="0" u="none" strike="noStrike" kern="1200" dirty="0">
                        <a:solidFill>
                          <a:srgbClr val="000000"/>
                        </a:solidFill>
                        <a:effectLst/>
                        <a:latin typeface="+mn-lt"/>
                        <a:ea typeface="+mn-ea"/>
                        <a:cs typeface="+mn-cs"/>
                      </a:endParaRPr>
                    </a:p>
                    <a:p>
                      <a:pPr marL="0" algn="l" defTabSz="914400" rtl="0" eaLnBrk="1" fontAlgn="t" latinLnBrk="0" hangingPunct="1"/>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creative staffing solutions that connects companies with top creative talent by offering creative job listings, career management, recruitment, and talent management services.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dirty="0">
                          <a:solidFill>
                            <a:srgbClr val="000000"/>
                          </a:solidFill>
                          <a:effectLst/>
                          <a:latin typeface="+mn-lt"/>
                        </a:rPr>
                        <a:t>Professional Staffing</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This acquisition enables Stafford Technology to expand into the growing creative-tech space amid rising demand for technical expertise.</a:t>
                      </a:r>
                      <a:endParaRPr lang="en-GB"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2305777422"/>
                  </a:ext>
                </a:extLst>
              </a:tr>
            </a:tbl>
          </a:graphicData>
        </a:graphic>
      </p:graphicFrame>
      <p:sp>
        <p:nvSpPr>
          <p:cNvPr id="13" name="Text Placeholder 3">
            <a:extLst>
              <a:ext uri="{FF2B5EF4-FFF2-40B4-BE49-F238E27FC236}">
                <a16:creationId xmlns:a16="http://schemas.microsoft.com/office/drawing/2014/main" id="{EE2A6A79-4BEA-A41D-9799-1FF1C081C0E1}"/>
              </a:ext>
            </a:extLst>
          </p:cNvPr>
          <p:cNvSpPr>
            <a:spLocks noGrp="1"/>
          </p:cNvSpPr>
          <p:nvPr>
            <p:ph type="body" sz="quarter" idx="10"/>
          </p:nvPr>
        </p:nvSpPr>
        <p:spPr>
          <a:xfrm>
            <a:off x="924954" y="436883"/>
            <a:ext cx="6240462" cy="563414"/>
          </a:xfrm>
        </p:spPr>
        <p:txBody>
          <a:bodyPr/>
          <a:lstStyle/>
          <a:p>
            <a:r>
              <a:rPr lang="en-US" dirty="0">
                <a:latin typeface="+mn-lt"/>
              </a:rPr>
              <a:t>Selected M&amp;A transactions</a:t>
            </a:r>
          </a:p>
        </p:txBody>
      </p:sp>
      <p:sp>
        <p:nvSpPr>
          <p:cNvPr id="3" name="Text Placeholder 2">
            <a:extLst>
              <a:ext uri="{FF2B5EF4-FFF2-40B4-BE49-F238E27FC236}">
                <a16:creationId xmlns:a16="http://schemas.microsoft.com/office/drawing/2014/main" id="{281B8A8A-5E7C-F6BC-376E-6860AAE937B9}"/>
              </a:ext>
            </a:extLst>
          </p:cNvPr>
          <p:cNvSpPr>
            <a:spLocks noGrp="1"/>
          </p:cNvSpPr>
          <p:nvPr>
            <p:ph type="body" sz="quarter" idx="4294967295"/>
          </p:nvPr>
        </p:nvSpPr>
        <p:spPr>
          <a:xfrm>
            <a:off x="8452410" y="6428348"/>
            <a:ext cx="3637990" cy="292180"/>
          </a:xfrm>
        </p:spPr>
        <p:txBody>
          <a:bodyPr>
            <a:normAutofit fontScale="55000" lnSpcReduction="20000"/>
          </a:bodyPr>
          <a:lstStyle/>
          <a:p>
            <a:r>
              <a:rPr lang="en-GB" dirty="0"/>
              <a:t>ESG Sector Review</a:t>
            </a:r>
          </a:p>
        </p:txBody>
      </p:sp>
      <p:sp>
        <p:nvSpPr>
          <p:cNvPr id="17" name="Slide Number Placeholder 3">
            <a:extLst>
              <a:ext uri="{FF2B5EF4-FFF2-40B4-BE49-F238E27FC236}">
                <a16:creationId xmlns:a16="http://schemas.microsoft.com/office/drawing/2014/main" id="{DB340761-0892-97A7-7AA1-C4B3644488C0}"/>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8</a:t>
            </a:fld>
            <a:endParaRPr lang="en-GB" sz="1000" i="0" kern="1200" dirty="0">
              <a:solidFill>
                <a:schemeClr val="bg1"/>
              </a:solidFill>
              <a:ea typeface="Verdana" panose="020B0604030504040204" pitchFamily="34" charset="0"/>
              <a:cs typeface="+mn-cs"/>
            </a:endParaRPr>
          </a:p>
        </p:txBody>
      </p:sp>
      <p:sp>
        <p:nvSpPr>
          <p:cNvPr id="2" name="Text Placeholder 4">
            <a:extLst>
              <a:ext uri="{FF2B5EF4-FFF2-40B4-BE49-F238E27FC236}">
                <a16:creationId xmlns:a16="http://schemas.microsoft.com/office/drawing/2014/main" id="{60CB273C-0DFF-D630-08B8-7F1A6E866DC0}"/>
              </a:ext>
            </a:extLst>
          </p:cNvPr>
          <p:cNvSpPr txBox="1">
            <a:spLocks/>
          </p:cNvSpPr>
          <p:nvPr/>
        </p:nvSpPr>
        <p:spPr>
          <a:xfrm>
            <a:off x="8753680" y="6442396"/>
            <a:ext cx="3637990" cy="29218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regular"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regular"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regular"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Workforce Solutions Review</a:t>
            </a:r>
          </a:p>
        </p:txBody>
      </p:sp>
      <p:cxnSp>
        <p:nvCxnSpPr>
          <p:cNvPr id="8" name="Straight Connector 7">
            <a:extLst>
              <a:ext uri="{FF2B5EF4-FFF2-40B4-BE49-F238E27FC236}">
                <a16:creationId xmlns:a16="http://schemas.microsoft.com/office/drawing/2014/main" id="{EFB2C0B8-CA81-2C5D-B24C-DB653A0CB42B}"/>
              </a:ext>
            </a:extLst>
          </p:cNvPr>
          <p:cNvCxnSpPr/>
          <p:nvPr/>
        </p:nvCxnSpPr>
        <p:spPr>
          <a:xfrm>
            <a:off x="8252142" y="6428348"/>
            <a:ext cx="0" cy="3098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E7E8ACD9-20BD-6065-EC13-C75C76AEEB7D}"/>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8</a:t>
            </a:fld>
            <a:endParaRPr lang="en-GB" sz="1000" i="0" kern="1200" dirty="0">
              <a:solidFill>
                <a:schemeClr val="bg1"/>
              </a:solidFill>
              <a:ea typeface="Verdana" panose="020B0604030504040204" pitchFamily="34" charset="0"/>
              <a:cs typeface="+mn-cs"/>
            </a:endParaRPr>
          </a:p>
        </p:txBody>
      </p:sp>
      <p:sp>
        <p:nvSpPr>
          <p:cNvPr id="6" name="Text Placeholder 2">
            <a:extLst>
              <a:ext uri="{FF2B5EF4-FFF2-40B4-BE49-F238E27FC236}">
                <a16:creationId xmlns:a16="http://schemas.microsoft.com/office/drawing/2014/main" id="{5062C2B7-C573-604F-B45E-5355859FC7DE}"/>
              </a:ext>
            </a:extLst>
          </p:cNvPr>
          <p:cNvSpPr txBox="1">
            <a:spLocks/>
          </p:cNvSpPr>
          <p:nvPr/>
        </p:nvSpPr>
        <p:spPr>
          <a:xfrm>
            <a:off x="8393457" y="6444392"/>
            <a:ext cx="3638550" cy="292100"/>
          </a:xfrm>
          <a:prstGeom prst="rect">
            <a:avLst/>
          </a:prstGeom>
          <a:ln>
            <a:noFill/>
            <a:prstDash val="sysDo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chemeClr val="bg1"/>
                </a:solidFill>
              </a:rPr>
              <a:t>Workforce Solutions | M&amp;A Review</a:t>
            </a:r>
          </a:p>
        </p:txBody>
      </p:sp>
      <p:sp>
        <p:nvSpPr>
          <p:cNvPr id="7" name="Title 8">
            <a:extLst>
              <a:ext uri="{FF2B5EF4-FFF2-40B4-BE49-F238E27FC236}">
                <a16:creationId xmlns:a16="http://schemas.microsoft.com/office/drawing/2014/main" id="{F263C558-6AD1-B816-A35D-B79B450F4B97}"/>
              </a:ext>
            </a:extLst>
          </p:cNvPr>
          <p:cNvSpPr txBox="1">
            <a:spLocks/>
          </p:cNvSpPr>
          <p:nvPr/>
        </p:nvSpPr>
        <p:spPr>
          <a:xfrm>
            <a:off x="7265442" y="6459880"/>
            <a:ext cx="1056168" cy="292180"/>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H</a:t>
            </a:r>
            <a:r>
              <a:rPr lang="bs-Latn-BA" dirty="0"/>
              <a:t>2</a:t>
            </a:r>
            <a:r>
              <a:rPr lang="en-GB" dirty="0"/>
              <a:t> 202</a:t>
            </a:r>
            <a:r>
              <a:rPr lang="bs-Latn-BA" dirty="0"/>
              <a:t>4</a:t>
            </a:r>
            <a:endParaRPr lang="en-GB" dirty="0"/>
          </a:p>
        </p:txBody>
      </p:sp>
    </p:spTree>
    <p:extLst>
      <p:ext uri="{BB962C8B-B14F-4D97-AF65-F5344CB8AC3E}">
        <p14:creationId xmlns:p14="http://schemas.microsoft.com/office/powerpoint/2010/main" val="2035120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401B4-9BAF-E014-2AF0-8ECEDD3082E7}"/>
            </a:ext>
          </a:extLst>
        </p:cNvPr>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344D4E04-77A7-0CBF-B747-DF74A414B88B}"/>
              </a:ext>
            </a:extLst>
          </p:cNvPr>
          <p:cNvGraphicFramePr>
            <a:graphicFrameLocks noGrp="1"/>
          </p:cNvGraphicFramePr>
          <p:nvPr>
            <p:extLst>
              <p:ext uri="{D42A27DB-BD31-4B8C-83A1-F6EECF244321}">
                <p14:modId xmlns:p14="http://schemas.microsoft.com/office/powerpoint/2010/main" val="880874684"/>
              </p:ext>
            </p:extLst>
          </p:nvPr>
        </p:nvGraphicFramePr>
        <p:xfrm>
          <a:off x="374905" y="1091701"/>
          <a:ext cx="11340001" cy="4701094"/>
        </p:xfrm>
        <a:graphic>
          <a:graphicData uri="http://schemas.openxmlformats.org/drawingml/2006/table">
            <a:tbl>
              <a:tblPr firstRow="1" bandRow="1">
                <a:tableStyleId>{073A0DAA-6AF3-43AB-8588-CEC1D06C72B9}</a:tableStyleId>
              </a:tblPr>
              <a:tblGrid>
                <a:gridCol w="609856">
                  <a:extLst>
                    <a:ext uri="{9D8B030D-6E8A-4147-A177-3AD203B41FA5}">
                      <a16:colId xmlns:a16="http://schemas.microsoft.com/office/drawing/2014/main" val="209502506"/>
                    </a:ext>
                  </a:extLst>
                </a:gridCol>
                <a:gridCol w="1061478">
                  <a:extLst>
                    <a:ext uri="{9D8B030D-6E8A-4147-A177-3AD203B41FA5}">
                      <a16:colId xmlns:a16="http://schemas.microsoft.com/office/drawing/2014/main" val="3688240327"/>
                    </a:ext>
                  </a:extLst>
                </a:gridCol>
                <a:gridCol w="1091145">
                  <a:extLst>
                    <a:ext uri="{9D8B030D-6E8A-4147-A177-3AD203B41FA5}">
                      <a16:colId xmlns:a16="http://schemas.microsoft.com/office/drawing/2014/main" val="3438255009"/>
                    </a:ext>
                  </a:extLst>
                </a:gridCol>
                <a:gridCol w="2465791">
                  <a:extLst>
                    <a:ext uri="{9D8B030D-6E8A-4147-A177-3AD203B41FA5}">
                      <a16:colId xmlns:a16="http://schemas.microsoft.com/office/drawing/2014/main" val="3744355229"/>
                    </a:ext>
                  </a:extLst>
                </a:gridCol>
                <a:gridCol w="1068069">
                  <a:extLst>
                    <a:ext uri="{9D8B030D-6E8A-4147-A177-3AD203B41FA5}">
                      <a16:colId xmlns:a16="http://schemas.microsoft.com/office/drawing/2014/main" val="2697836620"/>
                    </a:ext>
                  </a:extLst>
                </a:gridCol>
                <a:gridCol w="781273">
                  <a:extLst>
                    <a:ext uri="{9D8B030D-6E8A-4147-A177-3AD203B41FA5}">
                      <a16:colId xmlns:a16="http://schemas.microsoft.com/office/drawing/2014/main" val="2623583818"/>
                    </a:ext>
                  </a:extLst>
                </a:gridCol>
                <a:gridCol w="781273">
                  <a:extLst>
                    <a:ext uri="{9D8B030D-6E8A-4147-A177-3AD203B41FA5}">
                      <a16:colId xmlns:a16="http://schemas.microsoft.com/office/drawing/2014/main" val="3712056591"/>
                    </a:ext>
                  </a:extLst>
                </a:gridCol>
                <a:gridCol w="3481116">
                  <a:extLst>
                    <a:ext uri="{9D8B030D-6E8A-4147-A177-3AD203B41FA5}">
                      <a16:colId xmlns:a16="http://schemas.microsoft.com/office/drawing/2014/main" val="4121876925"/>
                    </a:ext>
                  </a:extLst>
                </a:gridCol>
              </a:tblGrid>
              <a:tr h="586294">
                <a:tc>
                  <a:txBody>
                    <a:bodyPr/>
                    <a:lstStyle/>
                    <a:p>
                      <a:pPr algn="l" fontAlgn="ctr"/>
                      <a:r>
                        <a:rPr lang="en-GB" sz="900" b="0" u="none" strike="noStrike" dirty="0">
                          <a:solidFill>
                            <a:schemeClr val="bg1"/>
                          </a:solidFill>
                          <a:effectLst/>
                          <a:latin typeface="+mn-lt"/>
                        </a:rPr>
                        <a:t>DATE</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BUYER</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TARGET</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u="none" strike="noStrike" dirty="0">
                          <a:solidFill>
                            <a:schemeClr val="bg1"/>
                          </a:solidFill>
                          <a:effectLst/>
                          <a:latin typeface="+mn-lt"/>
                        </a:rPr>
                        <a:t>DESCRIPTION</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l" fontAlgn="ctr"/>
                      <a:r>
                        <a:rPr lang="en-GB" sz="900" b="0" i="0" u="none" strike="noStrike" dirty="0">
                          <a:solidFill>
                            <a:schemeClr val="bg1"/>
                          </a:solidFill>
                          <a:effectLst/>
                          <a:latin typeface="+mn-lt"/>
                          <a:ea typeface="Open Sans" panose="020B0606030504020204" pitchFamily="34" charset="0"/>
                          <a:cs typeface="Arial" panose="020B0604020202020204" pitchFamily="34" charset="0"/>
                        </a:rPr>
                        <a:t>SECTOR</a:t>
                      </a:r>
                    </a:p>
                  </a:txBody>
                  <a:tcPr anchor="ctr"/>
                </a:tc>
                <a:tc>
                  <a:txBody>
                    <a:bodyPr/>
                    <a:lstStyle/>
                    <a:p>
                      <a:pPr algn="ctr" fontAlgn="ctr"/>
                      <a:r>
                        <a:rPr lang="en-GB" sz="900" b="0" u="none" strike="noStrike" dirty="0">
                          <a:solidFill>
                            <a:schemeClr val="bg1"/>
                          </a:solidFill>
                          <a:effectLst/>
                          <a:latin typeface="+mn-lt"/>
                        </a:rPr>
                        <a:t>DEAL </a:t>
                      </a:r>
                      <a:br>
                        <a:rPr lang="en-GB" sz="900" b="0" u="none" strike="noStrike" dirty="0">
                          <a:solidFill>
                            <a:schemeClr val="bg1"/>
                          </a:solidFill>
                          <a:effectLst/>
                          <a:latin typeface="+mn-lt"/>
                        </a:rPr>
                      </a:br>
                      <a:r>
                        <a:rPr lang="en-GB" sz="900" b="0" u="none" strike="noStrike" dirty="0">
                          <a:solidFill>
                            <a:schemeClr val="bg1"/>
                          </a:solidFill>
                          <a:effectLst/>
                          <a:latin typeface="+mn-lt"/>
                        </a:rPr>
                        <a:t>SIZE</a:t>
                      </a:r>
                    </a:p>
                    <a:p>
                      <a:pPr algn="ctr" fontAlgn="ctr"/>
                      <a:r>
                        <a:rPr lang="en-GB" sz="900" b="0" u="none" strike="noStrike" dirty="0">
                          <a:solidFill>
                            <a:schemeClr val="bg1"/>
                          </a:solidFill>
                          <a:effectLst/>
                          <a:latin typeface="+mn-lt"/>
                        </a:rPr>
                        <a:t> ($'m)</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tc>
                  <a:txBody>
                    <a:bodyPr/>
                    <a:lstStyle/>
                    <a:p>
                      <a:pPr algn="ctr" fontAlgn="ctr"/>
                      <a:r>
                        <a:rPr lang="en-GB" sz="900" b="0" i="0" u="none" strike="noStrike" dirty="0">
                          <a:solidFill>
                            <a:schemeClr val="bg1"/>
                          </a:solidFill>
                          <a:effectLst/>
                          <a:latin typeface="+mn-lt"/>
                          <a:ea typeface="Open Sans" panose="020B0606030504020204" pitchFamily="34" charset="0"/>
                          <a:cs typeface="Arial" panose="020B0604020202020204" pitchFamily="34" charset="0"/>
                        </a:rPr>
                        <a:t>EBITDA MULTIPLE (est.)</a:t>
                      </a:r>
                    </a:p>
                  </a:txBody>
                  <a:tcPr anchor="ctr"/>
                </a:tc>
                <a:tc>
                  <a:txBody>
                    <a:bodyPr/>
                    <a:lstStyle/>
                    <a:p>
                      <a:pPr algn="l" fontAlgn="ctr"/>
                      <a:r>
                        <a:rPr lang="en-GB" sz="900" b="0" u="none" strike="noStrike" dirty="0">
                          <a:solidFill>
                            <a:schemeClr val="bg1"/>
                          </a:solidFill>
                          <a:effectLst/>
                          <a:latin typeface="+mn-lt"/>
                        </a:rPr>
                        <a:t>TRANSACTION RATIONALE</a:t>
                      </a:r>
                      <a:endParaRPr lang="en-GB" sz="900" b="0" i="0" u="none" strike="noStrike" dirty="0">
                        <a:solidFill>
                          <a:schemeClr val="bg1"/>
                        </a:solidFill>
                        <a:effectLst/>
                        <a:latin typeface="+mn-lt"/>
                        <a:ea typeface="Open Sans" panose="020B0606030504020204" pitchFamily="34" charset="0"/>
                        <a:cs typeface="Arial" panose="020B0604020202020204" pitchFamily="34" charset="0"/>
                      </a:endParaRPr>
                    </a:p>
                  </a:txBody>
                  <a:tcPr anchor="ctr"/>
                </a:tc>
                <a:extLst>
                  <a:ext uri="{0D108BD9-81ED-4DB2-BD59-A6C34878D82A}">
                    <a16:rowId xmlns:a16="http://schemas.microsoft.com/office/drawing/2014/main" val="2888843439"/>
                  </a:ext>
                </a:extLst>
              </a:tr>
              <a:tr h="822960">
                <a:tc>
                  <a:txBody>
                    <a:bodyPr/>
                    <a:lstStyle/>
                    <a:p>
                      <a:pPr algn="l" fontAlgn="t"/>
                      <a:r>
                        <a:rPr kumimoji="0" lang="en-GB" sz="900" b="0" i="0" u="none" strike="noStrike" kern="1200" cap="none" spc="0" normalizeH="0" baseline="0" noProof="0" dirty="0">
                          <a:ln>
                            <a:noFill/>
                          </a:ln>
                          <a:solidFill>
                            <a:srgbClr val="000000"/>
                          </a:solidFill>
                          <a:effectLst/>
                          <a:uLnTx/>
                          <a:uFillTx/>
                          <a:latin typeface="+mn-lt"/>
                          <a:ea typeface="+mn-ea"/>
                          <a:cs typeface="+mn-cs"/>
                        </a:rPr>
                        <a:t>J</a:t>
                      </a:r>
                      <a:r>
                        <a:rPr kumimoji="0" lang="bs-Latn-BA" sz="900" b="0" i="0" u="none" strike="noStrike" kern="1200" cap="none" spc="0" normalizeH="0" baseline="0" noProof="0" dirty="0">
                          <a:ln>
                            <a:noFill/>
                          </a:ln>
                          <a:solidFill>
                            <a:srgbClr val="000000"/>
                          </a:solidFill>
                          <a:effectLst/>
                          <a:uLnTx/>
                          <a:uFillTx/>
                          <a:latin typeface="+mn-lt"/>
                          <a:ea typeface="+mn-ea"/>
                          <a:cs typeface="+mn-cs"/>
                        </a:rPr>
                        <a:t>ul-24</a:t>
                      </a:r>
                      <a:endParaRPr lang="en-GB" sz="900" b="0" i="0" u="none" strike="noStrike" dirty="0">
                        <a:solidFill>
                          <a:srgbClr val="000000"/>
                        </a:solidFill>
                        <a:effectLst/>
                        <a:latin typeface="+mn-lt"/>
                      </a:endParaRPr>
                    </a:p>
                  </a:txBody>
                  <a:tcPr anchor="ctr"/>
                </a:tc>
                <a:tc>
                  <a:txBody>
                    <a:bodyPr/>
                    <a:lstStyle/>
                    <a:p>
                      <a:pPr algn="l" fontAlgn="t"/>
                      <a:r>
                        <a:rPr lang="en-GB" sz="900" b="0" i="0" u="none" strike="noStrike" kern="1200" dirty="0">
                          <a:solidFill>
                            <a:srgbClr val="000000"/>
                          </a:solidFill>
                          <a:effectLst/>
                          <a:latin typeface="+mn-lt"/>
                          <a:ea typeface="+mn-ea"/>
                          <a:cs typeface="+mn-cs"/>
                        </a:rPr>
                        <a:t>PE Global</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(Ireland)</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Trust Nurse Services</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(UK)</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nursing recruitment services catering to NHS, private hospitals</a:t>
                      </a:r>
                      <a:r>
                        <a:rPr lang="bs-Latn-BA" sz="900" b="0" i="0" u="none" strike="noStrike" kern="1200" dirty="0">
                          <a:solidFill>
                            <a:srgbClr val="000000"/>
                          </a:solidFill>
                          <a:effectLst/>
                          <a:latin typeface="+mn-lt"/>
                          <a:ea typeface="+mn-ea"/>
                          <a:cs typeface="+mn-cs"/>
                        </a:rPr>
                        <a:t>,</a:t>
                      </a:r>
                      <a:r>
                        <a:rPr lang="en-US" sz="900" b="0" i="0" u="none" strike="noStrike" kern="1200" dirty="0">
                          <a:solidFill>
                            <a:srgbClr val="000000"/>
                          </a:solidFill>
                          <a:effectLst/>
                          <a:latin typeface="+mn-lt"/>
                          <a:ea typeface="+mn-ea"/>
                          <a:cs typeface="+mn-cs"/>
                        </a:rPr>
                        <a:t> and residential and nursing care facilities across the UK. </a:t>
                      </a:r>
                    </a:p>
                  </a:txBody>
                  <a:tcPr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mn-lt"/>
                        </a:rPr>
                        <a:t>Healthcare Staffing</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This deal strengthens the PE Global platform presence in the UK nursing sector. </a:t>
                      </a:r>
                      <a:endParaRPr lang="en-US"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830421758"/>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a:ea typeface="+mn-ea"/>
                          <a:cs typeface="+mn-cs"/>
                        </a:rPr>
                        <a:t>J</a:t>
                      </a:r>
                      <a:r>
                        <a:rPr kumimoji="0" lang="bs-Latn-BA" sz="900" b="0" i="0" u="none" strike="noStrike" kern="1200" cap="none" spc="0" normalizeH="0" baseline="0" noProof="0" dirty="0">
                          <a:ln>
                            <a:noFill/>
                          </a:ln>
                          <a:solidFill>
                            <a:srgbClr val="000000"/>
                          </a:solidFill>
                          <a:effectLst/>
                          <a:uLnTx/>
                          <a:uFillTx/>
                          <a:latin typeface="Arial"/>
                          <a:ea typeface="+mn-ea"/>
                          <a:cs typeface="+mn-cs"/>
                        </a:rPr>
                        <a:t>ul-24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Alvarez &amp; Marsal</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Wilkinson Partners</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(UK)</a:t>
                      </a:r>
                      <a:endParaRPr lang="en-US"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human capital services that specializes in sourcing and placing professionals in tax, legal, audit, risk, compliance, and structured finance</a:t>
                      </a:r>
                      <a:r>
                        <a:rPr lang="bs-Latn-BA" sz="900" b="0" i="0" u="none" strike="noStrike" kern="1200" dirty="0">
                          <a:solidFill>
                            <a:srgbClr val="000000"/>
                          </a:solidFill>
                          <a:effectLst/>
                          <a:latin typeface="+mn-lt"/>
                          <a:ea typeface="+mn-ea"/>
                          <a:cs typeface="+mn-cs"/>
                        </a:rPr>
                        <a:t>.</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dirty="0">
                          <a:solidFill>
                            <a:srgbClr val="000000"/>
                          </a:solidFill>
                          <a:effectLst/>
                          <a:latin typeface="+mn-lt"/>
                        </a:rPr>
                        <a:t>Place &amp; Search</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This acquisition strengthens Alvarez &amp; Marsal’s executive search capabilities, enhancing its ability to support clients’ strategic growth through senior-level talent acquisition.</a:t>
                      </a:r>
                      <a:endParaRPr lang="en-US"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3120049347"/>
                  </a:ext>
                </a:extLst>
              </a:tr>
              <a:tr h="8229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a:ea typeface="+mn-ea"/>
                          <a:cs typeface="+mn-cs"/>
                        </a:rPr>
                        <a:t>J</a:t>
                      </a:r>
                      <a:r>
                        <a:rPr kumimoji="0" lang="bs-Latn-BA" sz="900" b="0" i="0" u="none" strike="noStrike" kern="1200" cap="none" spc="0" normalizeH="0" baseline="0" noProof="0" dirty="0">
                          <a:ln>
                            <a:noFill/>
                          </a:ln>
                          <a:solidFill>
                            <a:srgbClr val="000000"/>
                          </a:solidFill>
                          <a:effectLst/>
                          <a:uLnTx/>
                          <a:uFillTx/>
                          <a:latin typeface="Arial"/>
                          <a:ea typeface="+mn-ea"/>
                          <a:cs typeface="+mn-cs"/>
                        </a:rPr>
                        <a:t>ul-24</a:t>
                      </a: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ZRG Partners</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Jamesbeck</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(US)</a:t>
                      </a:r>
                      <a:endParaRPr lang="en-US"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recruiting services that identifies, assesses, and recruits top talent for the investment management industry. </a:t>
                      </a:r>
                    </a:p>
                  </a:txBody>
                  <a:tcPr anchor="ctr"/>
                </a:tc>
                <a:tc>
                  <a:txBody>
                    <a:bodyPr/>
                    <a:lstStyle/>
                    <a:p>
                      <a:pPr algn="l" fontAlgn="t"/>
                      <a:r>
                        <a:rPr lang="en-GB" sz="900" b="0" i="0" u="none" strike="noStrike" dirty="0">
                          <a:solidFill>
                            <a:srgbClr val="000000"/>
                          </a:solidFill>
                          <a:effectLst/>
                          <a:latin typeface="+mn-lt"/>
                        </a:rPr>
                        <a:t>Place &amp; Search</a:t>
                      </a:r>
                      <a:endParaRPr lang="en-GB" sz="900" b="0" i="0" u="none" strike="noStrike" dirty="0">
                        <a:solidFill>
                          <a:srgbClr val="000000"/>
                        </a:solidFill>
                        <a:effectLst/>
                        <a:highlight>
                          <a:srgbClr val="FFFF00"/>
                        </a:highlight>
                        <a:latin typeface="+mn-lt"/>
                      </a:endParaRP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This strategic move aims to establish ZRG's presence in asset management and will support the firm's existing private markets clients by adding a new channel for senior roles at the management company level across investments, products, and fundraising.</a:t>
                      </a:r>
                      <a:endParaRPr lang="en-US"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411440133"/>
                  </a:ext>
                </a:extLst>
              </a:tr>
              <a:tr h="822960">
                <a:tc>
                  <a:txBody>
                    <a:bodyPr/>
                    <a:lstStyle/>
                    <a:p>
                      <a:pPr algn="l" fontAlgn="t"/>
                      <a:r>
                        <a:rPr kumimoji="0" lang="bs-Latn-BA" sz="900" b="0" i="0" u="none" strike="noStrike" kern="1200" cap="none" spc="0" normalizeH="0" baseline="0" noProof="0" dirty="0">
                          <a:ln>
                            <a:noFill/>
                          </a:ln>
                          <a:solidFill>
                            <a:srgbClr val="000000"/>
                          </a:solidFill>
                          <a:effectLst/>
                          <a:uLnTx/>
                          <a:uFillTx/>
                          <a:latin typeface="+mn-lt"/>
                          <a:ea typeface="+mn-ea"/>
                          <a:cs typeface="+mn-cs"/>
                        </a:rPr>
                        <a:t>Aug-24</a:t>
                      </a:r>
                      <a:endParaRPr lang="en-GB" sz="900" b="0" i="0" u="none" strike="noStrike" dirty="0">
                        <a:solidFill>
                          <a:srgbClr val="000000"/>
                        </a:solidFill>
                        <a:effectLst/>
                        <a:latin typeface="+mn-lt"/>
                      </a:endParaRPr>
                    </a:p>
                  </a:txBody>
                  <a:tcPr anchor="ctr"/>
                </a:tc>
                <a:tc>
                  <a:txBody>
                    <a:bodyPr/>
                    <a:lstStyle/>
                    <a:p>
                      <a:pPr algn="l" fontAlgn="t"/>
                      <a:r>
                        <a:rPr lang="en-US" sz="900" b="0" i="0" u="none" strike="noStrike" kern="1200" dirty="0">
                          <a:solidFill>
                            <a:srgbClr val="000000"/>
                          </a:solidFill>
                          <a:effectLst/>
                          <a:latin typeface="+mn-lt"/>
                          <a:ea typeface="+mn-ea"/>
                          <a:cs typeface="+mn-cs"/>
                        </a:rPr>
                        <a:t>SD Worx Staffing Solutions</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(Belgium)</a:t>
                      </a:r>
                      <a:endParaRPr lang="en-US"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TMF Jobs</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(Netherlands)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recruitment services specializing in search and selection for positions in logistics, food, and industrial sectors to match employers with the right talent.</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Commercial Staffing</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With this transaction, SD Worx Staffing Solutions reinforces its market position and expands its presence in the Netherlands.</a:t>
                      </a:r>
                      <a:endParaRPr lang="en-GB"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882784353"/>
                  </a:ext>
                </a:extLst>
              </a:tr>
              <a:tr h="822960">
                <a:tc>
                  <a:txBody>
                    <a:bodyPr/>
                    <a:lstStyle/>
                    <a:p>
                      <a:pPr algn="l" fontAlgn="t"/>
                      <a:r>
                        <a:rPr kumimoji="0" lang="bs-Latn-BA" sz="900" b="0" i="0" u="none" strike="noStrike" kern="1200" cap="none" spc="0" normalizeH="0" baseline="0" noProof="0" dirty="0">
                          <a:ln>
                            <a:noFill/>
                          </a:ln>
                          <a:solidFill>
                            <a:srgbClr val="000000"/>
                          </a:solidFill>
                          <a:effectLst/>
                          <a:uLnTx/>
                          <a:uFillTx/>
                          <a:latin typeface="+mn-lt"/>
                          <a:ea typeface="+mn-ea"/>
                          <a:cs typeface="+mn-cs"/>
                        </a:rPr>
                        <a:t>Aug-24</a:t>
                      </a:r>
                      <a:endParaRPr lang="en-GB" sz="900" b="0" i="0" u="none" strike="noStrike" dirty="0">
                        <a:solidFill>
                          <a:srgbClr val="000000"/>
                        </a:solidFill>
                        <a:effectLst/>
                        <a:latin typeface="+mn-lt"/>
                      </a:endParaRPr>
                    </a:p>
                  </a:txBody>
                  <a:tcPr anchor="ctr"/>
                </a:tc>
                <a:tc>
                  <a:txBody>
                    <a:bodyPr/>
                    <a:lstStyle/>
                    <a:p>
                      <a:pPr algn="l" fontAlgn="t"/>
                      <a:r>
                        <a:rPr lang="en-GB" sz="900" b="0" i="0" u="none" strike="noStrike" kern="1200" dirty="0">
                          <a:solidFill>
                            <a:srgbClr val="000000"/>
                          </a:solidFill>
                          <a:effectLst/>
                          <a:latin typeface="+mn-lt"/>
                          <a:ea typeface="+mn-ea"/>
                          <a:cs typeface="+mn-cs"/>
                        </a:rPr>
                        <a:t>Altrix Technology</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(UK)</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TFS Healthcare</a:t>
                      </a:r>
                      <a:endParaRPr lang="bs-Latn-BA" sz="900" b="0" i="0" u="none" strike="noStrike" kern="1200" dirty="0">
                        <a:solidFill>
                          <a:srgbClr val="000000"/>
                        </a:solidFill>
                        <a:effectLst/>
                        <a:latin typeface="+mn-lt"/>
                        <a:ea typeface="+mn-ea"/>
                        <a:cs typeface="+mn-cs"/>
                      </a:endParaRPr>
                    </a:p>
                    <a:p>
                      <a:pPr algn="l" fontAlgn="t"/>
                      <a:r>
                        <a:rPr lang="bs-Latn-BA" sz="900" b="0" i="0" u="none" strike="noStrike" kern="1200" dirty="0">
                          <a:solidFill>
                            <a:srgbClr val="000000"/>
                          </a:solidFill>
                          <a:effectLst/>
                          <a:latin typeface="+mn-lt"/>
                          <a:ea typeface="+mn-ea"/>
                          <a:cs typeface="+mn-cs"/>
                        </a:rPr>
                        <a:t>(UK)</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US" sz="900" b="0" i="0" u="none" strike="noStrike" kern="1200" dirty="0">
                          <a:solidFill>
                            <a:srgbClr val="000000"/>
                          </a:solidFill>
                          <a:effectLst/>
                          <a:latin typeface="+mn-lt"/>
                          <a:ea typeface="+mn-ea"/>
                          <a:cs typeface="+mn-cs"/>
                        </a:rPr>
                        <a:t>Provider of healthcare recruitment services that delivers permanent and ad-hoc placements for nurses and healthcare professionals, international nurse recruitment, and non-clinical placements.</a:t>
                      </a:r>
                      <a:endParaRPr lang="en-GB" sz="900" b="0" i="0" u="none" strike="noStrike" kern="1200" dirty="0">
                        <a:solidFill>
                          <a:srgbClr val="000000"/>
                        </a:solidFill>
                        <a:effectLst/>
                        <a:latin typeface="+mn-lt"/>
                        <a:ea typeface="+mn-ea"/>
                        <a:cs typeface="+mn-cs"/>
                      </a:endParaRPr>
                    </a:p>
                  </a:txBody>
                  <a:tcPr anchor="ctr"/>
                </a:tc>
                <a:tc>
                  <a:txBody>
                    <a:bodyPr/>
                    <a:lstStyle/>
                    <a:p>
                      <a:pPr algn="l" fontAlgn="t"/>
                      <a:r>
                        <a:rPr lang="en-GB" sz="900" b="0" i="0" u="none" strike="noStrike" kern="1200" dirty="0">
                          <a:solidFill>
                            <a:srgbClr val="000000"/>
                          </a:solidFill>
                          <a:effectLst/>
                          <a:latin typeface="+mn-lt"/>
                          <a:ea typeface="+mn-ea"/>
                          <a:cs typeface="+mn-cs"/>
                        </a:rPr>
                        <a:t>Healthcare Staffing</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ctr" fontAlgn="t"/>
                      <a:r>
                        <a:rPr lang="en-GB" sz="900" b="0" i="0" u="none" strike="noStrike" dirty="0">
                          <a:solidFill>
                            <a:srgbClr val="000000"/>
                          </a:solidFill>
                          <a:effectLst/>
                          <a:latin typeface="+mn-lt"/>
                        </a:rPr>
                        <a:t>nd</a:t>
                      </a:r>
                    </a:p>
                  </a:txBody>
                  <a:tcPr anchor="ctr"/>
                </a:tc>
                <a:tc>
                  <a:txBody>
                    <a:bodyPr/>
                    <a:lstStyle/>
                    <a:p>
                      <a:pPr algn="l" fontAlgn="t"/>
                      <a:r>
                        <a:rPr lang="en-US" sz="900" b="0" i="0" u="none" strike="noStrike" dirty="0">
                          <a:solidFill>
                            <a:srgbClr val="000000"/>
                          </a:solidFill>
                          <a:effectLst/>
                          <a:latin typeface="+mn-lt"/>
                        </a:rPr>
                        <a:t>This acquisition triples Altrix Technology’s contingent healthcare workforce, making it one of the largest nursing and midwifery agency staff suppliers in the UK.</a:t>
                      </a:r>
                      <a:endParaRPr lang="en-GB" sz="900" b="0" i="0" u="none" strike="noStrike" dirty="0">
                        <a:solidFill>
                          <a:srgbClr val="000000"/>
                        </a:solidFill>
                        <a:effectLst/>
                        <a:highlight>
                          <a:srgbClr val="FFFF00"/>
                        </a:highlight>
                        <a:latin typeface="+mn-lt"/>
                      </a:endParaRPr>
                    </a:p>
                  </a:txBody>
                  <a:tcPr anchor="ctr"/>
                </a:tc>
                <a:extLst>
                  <a:ext uri="{0D108BD9-81ED-4DB2-BD59-A6C34878D82A}">
                    <a16:rowId xmlns:a16="http://schemas.microsoft.com/office/drawing/2014/main" val="2305777422"/>
                  </a:ext>
                </a:extLst>
              </a:tr>
            </a:tbl>
          </a:graphicData>
        </a:graphic>
      </p:graphicFrame>
      <p:sp>
        <p:nvSpPr>
          <p:cNvPr id="13" name="Text Placeholder 3">
            <a:extLst>
              <a:ext uri="{FF2B5EF4-FFF2-40B4-BE49-F238E27FC236}">
                <a16:creationId xmlns:a16="http://schemas.microsoft.com/office/drawing/2014/main" id="{EE2A6A79-4BEA-A41D-9799-1FF1C081C0E1}"/>
              </a:ext>
            </a:extLst>
          </p:cNvPr>
          <p:cNvSpPr>
            <a:spLocks noGrp="1"/>
          </p:cNvSpPr>
          <p:nvPr>
            <p:ph type="body" sz="quarter" idx="10"/>
          </p:nvPr>
        </p:nvSpPr>
        <p:spPr>
          <a:xfrm>
            <a:off x="924954" y="436883"/>
            <a:ext cx="6240462" cy="563414"/>
          </a:xfrm>
        </p:spPr>
        <p:txBody>
          <a:bodyPr/>
          <a:lstStyle/>
          <a:p>
            <a:r>
              <a:rPr lang="en-US" dirty="0">
                <a:latin typeface="+mn-lt"/>
              </a:rPr>
              <a:t>Selected M&amp;A transactions</a:t>
            </a:r>
          </a:p>
        </p:txBody>
      </p:sp>
      <p:sp>
        <p:nvSpPr>
          <p:cNvPr id="3" name="Text Placeholder 2">
            <a:extLst>
              <a:ext uri="{FF2B5EF4-FFF2-40B4-BE49-F238E27FC236}">
                <a16:creationId xmlns:a16="http://schemas.microsoft.com/office/drawing/2014/main" id="{281B8A8A-5E7C-F6BC-376E-6860AAE937B9}"/>
              </a:ext>
            </a:extLst>
          </p:cNvPr>
          <p:cNvSpPr>
            <a:spLocks noGrp="1"/>
          </p:cNvSpPr>
          <p:nvPr>
            <p:ph type="body" sz="quarter" idx="4294967295"/>
          </p:nvPr>
        </p:nvSpPr>
        <p:spPr>
          <a:xfrm>
            <a:off x="8452410" y="6428348"/>
            <a:ext cx="3637990" cy="292180"/>
          </a:xfrm>
        </p:spPr>
        <p:txBody>
          <a:bodyPr>
            <a:normAutofit fontScale="55000" lnSpcReduction="20000"/>
          </a:bodyPr>
          <a:lstStyle/>
          <a:p>
            <a:r>
              <a:rPr lang="en-GB" dirty="0"/>
              <a:t>ESG Sector Review</a:t>
            </a:r>
          </a:p>
        </p:txBody>
      </p:sp>
      <p:sp>
        <p:nvSpPr>
          <p:cNvPr id="17" name="Slide Number Placeholder 3">
            <a:extLst>
              <a:ext uri="{FF2B5EF4-FFF2-40B4-BE49-F238E27FC236}">
                <a16:creationId xmlns:a16="http://schemas.microsoft.com/office/drawing/2014/main" id="{DB340761-0892-97A7-7AA1-C4B3644488C0}"/>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9</a:t>
            </a:fld>
            <a:endParaRPr lang="en-GB" sz="1000" i="0" kern="1200" dirty="0">
              <a:solidFill>
                <a:schemeClr val="bg1"/>
              </a:solidFill>
              <a:ea typeface="Verdana" panose="020B0604030504040204" pitchFamily="34" charset="0"/>
              <a:cs typeface="+mn-cs"/>
            </a:endParaRPr>
          </a:p>
        </p:txBody>
      </p:sp>
      <p:sp>
        <p:nvSpPr>
          <p:cNvPr id="2" name="Text Placeholder 4">
            <a:extLst>
              <a:ext uri="{FF2B5EF4-FFF2-40B4-BE49-F238E27FC236}">
                <a16:creationId xmlns:a16="http://schemas.microsoft.com/office/drawing/2014/main" id="{60CB273C-0DFF-D630-08B8-7F1A6E866DC0}"/>
              </a:ext>
            </a:extLst>
          </p:cNvPr>
          <p:cNvSpPr txBox="1">
            <a:spLocks/>
          </p:cNvSpPr>
          <p:nvPr/>
        </p:nvSpPr>
        <p:spPr>
          <a:xfrm>
            <a:off x="8753680" y="6442396"/>
            <a:ext cx="3637990" cy="29218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M Sans regular"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M Sans regular"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M Sans regular"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M Sans regula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Workforce Solutions Review</a:t>
            </a:r>
          </a:p>
        </p:txBody>
      </p:sp>
      <p:cxnSp>
        <p:nvCxnSpPr>
          <p:cNvPr id="8" name="Straight Connector 7">
            <a:extLst>
              <a:ext uri="{FF2B5EF4-FFF2-40B4-BE49-F238E27FC236}">
                <a16:creationId xmlns:a16="http://schemas.microsoft.com/office/drawing/2014/main" id="{EFB2C0B8-CA81-2C5D-B24C-DB653A0CB42B}"/>
              </a:ext>
            </a:extLst>
          </p:cNvPr>
          <p:cNvCxnSpPr/>
          <p:nvPr/>
        </p:nvCxnSpPr>
        <p:spPr>
          <a:xfrm>
            <a:off x="8252142" y="6428348"/>
            <a:ext cx="0" cy="3098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E7E8ACD9-20BD-6065-EC13-C75C76AEEB7D}"/>
              </a:ext>
            </a:extLst>
          </p:cNvPr>
          <p:cNvSpPr txBox="1">
            <a:spLocks/>
          </p:cNvSpPr>
          <p:nvPr/>
        </p:nvSpPr>
        <p:spPr>
          <a:xfrm>
            <a:off x="11412006" y="6428348"/>
            <a:ext cx="476250" cy="31390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31FAA69-662D-4A47-8958-B6932BC41898}" type="slidenum">
              <a:rPr lang="en-GB" sz="1000" i="0" kern="1200" smtClean="0">
                <a:solidFill>
                  <a:schemeClr val="bg1"/>
                </a:solidFill>
                <a:ea typeface="Verdana" panose="020B0604030504040204" pitchFamily="34" charset="0"/>
                <a:cs typeface="+mn-cs"/>
              </a:rPr>
              <a:pPr algn="r"/>
              <a:t>9</a:t>
            </a:fld>
            <a:endParaRPr lang="en-GB" sz="1000" i="0" kern="1200" dirty="0">
              <a:solidFill>
                <a:schemeClr val="bg1"/>
              </a:solidFill>
              <a:ea typeface="Verdana" panose="020B0604030504040204" pitchFamily="34" charset="0"/>
              <a:cs typeface="+mn-cs"/>
            </a:endParaRPr>
          </a:p>
        </p:txBody>
      </p:sp>
      <p:sp>
        <p:nvSpPr>
          <p:cNvPr id="6" name="Text Placeholder 2">
            <a:extLst>
              <a:ext uri="{FF2B5EF4-FFF2-40B4-BE49-F238E27FC236}">
                <a16:creationId xmlns:a16="http://schemas.microsoft.com/office/drawing/2014/main" id="{5062C2B7-C573-604F-B45E-5355859FC7DE}"/>
              </a:ext>
            </a:extLst>
          </p:cNvPr>
          <p:cNvSpPr txBox="1">
            <a:spLocks/>
          </p:cNvSpPr>
          <p:nvPr/>
        </p:nvSpPr>
        <p:spPr>
          <a:xfrm>
            <a:off x="8393457" y="6444392"/>
            <a:ext cx="3638550" cy="292100"/>
          </a:xfrm>
          <a:prstGeom prst="rect">
            <a:avLst/>
          </a:prstGeom>
          <a:ln>
            <a:noFill/>
            <a:prstDash val="sysDo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chemeClr val="bg1"/>
                </a:solidFill>
              </a:rPr>
              <a:t>Workforce Solutions | M&amp;A Review</a:t>
            </a:r>
          </a:p>
        </p:txBody>
      </p:sp>
      <p:sp>
        <p:nvSpPr>
          <p:cNvPr id="9" name="Title 8">
            <a:extLst>
              <a:ext uri="{FF2B5EF4-FFF2-40B4-BE49-F238E27FC236}">
                <a16:creationId xmlns:a16="http://schemas.microsoft.com/office/drawing/2014/main" id="{BE97C509-F3A2-3953-92A5-0E63355C9F1A}"/>
              </a:ext>
            </a:extLst>
          </p:cNvPr>
          <p:cNvSpPr txBox="1">
            <a:spLocks/>
          </p:cNvSpPr>
          <p:nvPr/>
        </p:nvSpPr>
        <p:spPr>
          <a:xfrm>
            <a:off x="7265442" y="6459880"/>
            <a:ext cx="1056168" cy="292180"/>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1600" b="1" i="0" kern="1200">
                <a:solidFill>
                  <a:schemeClr val="bg2"/>
                </a:solidFill>
                <a:latin typeface="DM Sans regular" pitchFamily="2" charset="0"/>
                <a:ea typeface="+mj-ea"/>
                <a:cs typeface="Arial" panose="020B0604020202020204" pitchFamily="34" charset="0"/>
              </a:defRPr>
            </a:lvl1pPr>
          </a:lstStyle>
          <a:p>
            <a:r>
              <a:rPr lang="en-GB" dirty="0"/>
              <a:t>H</a:t>
            </a:r>
            <a:r>
              <a:rPr lang="bs-Latn-BA" dirty="0"/>
              <a:t>2</a:t>
            </a:r>
            <a:r>
              <a:rPr lang="en-GB" dirty="0"/>
              <a:t> 202</a:t>
            </a:r>
            <a:r>
              <a:rPr lang="bs-Latn-BA" dirty="0"/>
              <a:t>4</a:t>
            </a:r>
            <a:endParaRPr lang="en-GB" dirty="0"/>
          </a:p>
        </p:txBody>
      </p:sp>
    </p:spTree>
    <p:extLst>
      <p:ext uri="{BB962C8B-B14F-4D97-AF65-F5344CB8AC3E}">
        <p14:creationId xmlns:p14="http://schemas.microsoft.com/office/powerpoint/2010/main" val="2284069504"/>
      </p:ext>
    </p:extLst>
  </p:cSld>
  <p:clrMapOvr>
    <a:masterClrMapping/>
  </p:clrMapOvr>
</p:sld>
</file>

<file path=ppt/theme/theme1.xml><?xml version="1.0" encoding="utf-8"?>
<a:theme xmlns:a="http://schemas.openxmlformats.org/drawingml/2006/main" name="1_Office Theme">
  <a:themeElements>
    <a:clrScheme name="Custom 8">
      <a:dk1>
        <a:srgbClr val="AB8611"/>
      </a:dk1>
      <a:lt1>
        <a:sysClr val="window" lastClr="FFFFFF"/>
      </a:lt1>
      <a:dk2>
        <a:srgbClr val="AB8611"/>
      </a:dk2>
      <a:lt2>
        <a:srgbClr val="D9C37E"/>
      </a:lt2>
      <a:accent1>
        <a:srgbClr val="AB8611"/>
      </a:accent1>
      <a:accent2>
        <a:srgbClr val="D9C37E"/>
      </a:accent2>
      <a:accent3>
        <a:srgbClr val="D9C37E"/>
      </a:accent3>
      <a:accent4>
        <a:srgbClr val="7E8974"/>
      </a:accent4>
      <a:accent5>
        <a:srgbClr val="365335"/>
      </a:accent5>
      <a:accent6>
        <a:srgbClr val="7F7F7F"/>
      </a:accent6>
      <a:hlink>
        <a:srgbClr val="002060"/>
      </a:hlink>
      <a:folHlink>
        <a:srgbClr val="002060"/>
      </a:folHlink>
    </a:clrScheme>
    <a:fontScheme name="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17819</TotalTime>
  <Words>4852</Words>
  <Application>Microsoft Office PowerPoint</Application>
  <PresentationFormat>Widescreen</PresentationFormat>
  <Paragraphs>702</Paragraphs>
  <Slides>18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DM Sans Bold</vt:lpstr>
      <vt:lpstr>DM Sans regular</vt:lpstr>
      <vt:lpstr>Helvetica</vt:lpstr>
      <vt:lpstr>Verdana</vt:lpstr>
      <vt:lpstr>1_Office Theme</vt:lpstr>
      <vt:lpstr>H2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Solutions M&amp;A Review | H2 2023</dc:title>
  <dc:subject/>
  <dc:creator>Roseanne Ganley</dc:creator>
  <cp:keywords/>
  <dc:description/>
  <cp:lastModifiedBy>Nejira Vrana</cp:lastModifiedBy>
  <cp:revision>225</cp:revision>
  <dcterms:created xsi:type="dcterms:W3CDTF">2023-01-10T16:57:11Z</dcterms:created>
  <dcterms:modified xsi:type="dcterms:W3CDTF">2025-03-27T13:57:12Z</dcterms:modified>
  <cp:category/>
</cp:coreProperties>
</file>